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5" r:id="rId1"/>
  </p:sldMasterIdLst>
  <p:notesMasterIdLst>
    <p:notesMasterId r:id="rId15"/>
  </p:notesMasterIdLst>
  <p:sldIdLst>
    <p:sldId id="374" r:id="rId2"/>
    <p:sldId id="435" r:id="rId3"/>
    <p:sldId id="442" r:id="rId4"/>
    <p:sldId id="444" r:id="rId5"/>
    <p:sldId id="445" r:id="rId6"/>
    <p:sldId id="431" r:id="rId7"/>
    <p:sldId id="439" r:id="rId8"/>
    <p:sldId id="437" r:id="rId9"/>
    <p:sldId id="433" r:id="rId10"/>
    <p:sldId id="436" r:id="rId11"/>
    <p:sldId id="432" r:id="rId12"/>
    <p:sldId id="448" r:id="rId13"/>
    <p:sldId id="451"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2D9F8"/>
    <a:srgbClr val="CDE0F9"/>
    <a:srgbClr val="B1C7E1"/>
    <a:srgbClr val="A20000"/>
    <a:srgbClr val="600000"/>
    <a:srgbClr val="B7CBE3"/>
    <a:srgbClr val="D5E1EF"/>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6087" autoAdjust="0"/>
  </p:normalViewPr>
  <p:slideViewPr>
    <p:cSldViewPr>
      <p:cViewPr varScale="1">
        <p:scale>
          <a:sx n="92" d="100"/>
          <a:sy n="92" d="100"/>
        </p:scale>
        <p:origin x="-96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2F154306-5DF6-45AD-8FA7-F1C6C42B40DB}" type="datetimeFigureOut">
              <a:rPr lang="ru-RU"/>
              <a:pPr>
                <a:defRPr/>
              </a:pPr>
              <a:t>22.04.2018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093DA9D-142F-4298-BF3F-0A80742FED0F}" type="slidenum">
              <a:rPr lang="ru-RU"/>
              <a:pPr>
                <a:defRPr/>
              </a:pPr>
              <a:t>‹#›</a:t>
            </a:fld>
            <a:endParaRPr lang="ru-RU"/>
          </a:p>
        </p:txBody>
      </p:sp>
    </p:spTree>
    <p:extLst>
      <p:ext uri="{BB962C8B-B14F-4D97-AF65-F5344CB8AC3E}">
        <p14:creationId xmlns:p14="http://schemas.microsoft.com/office/powerpoint/2010/main" val="399561453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4500"/>
            </a:lvl1pPr>
          </a:lstStyle>
          <a:p>
            <a:r>
              <a:rPr lang="ru-RU" smtClean="0"/>
              <a:t>Образец заголовка</a:t>
            </a:r>
            <a:endParaRPr lang="uk-UA"/>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uk-UA"/>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073733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1722050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43675" y="365125"/>
            <a:ext cx="1971675" cy="5811838"/>
          </a:xfrm>
        </p:spPr>
        <p:txBody>
          <a:bodyPr vert="eaVert"/>
          <a:lstStyle/>
          <a:p>
            <a:r>
              <a:rPr lang="ru-RU" smtClean="0"/>
              <a:t>Образец заголовка</a:t>
            </a:r>
            <a:endParaRPr lang="uk-UA"/>
          </a:p>
        </p:txBody>
      </p:sp>
      <p:sp>
        <p:nvSpPr>
          <p:cNvPr id="3" name="Вертикальный текст 2"/>
          <p:cNvSpPr>
            <a:spLocks noGrp="1"/>
          </p:cNvSpPr>
          <p:nvPr>
            <p:ph type="body" orient="vert" idx="1"/>
          </p:nvPr>
        </p:nvSpPr>
        <p:spPr>
          <a:xfrm>
            <a:off x="628650" y="365125"/>
            <a:ext cx="5800725"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826558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10"/>
          </p:nvPr>
        </p:nvSpPr>
        <p:spPr/>
        <p:txBody>
          <a:bodyPr/>
          <a:lstStyle/>
          <a:p>
            <a:pPr>
              <a:defRPr/>
            </a:pPr>
            <a:fld id="{F58F55CA-76F5-4472-853A-C7914BD831B7}" type="datetimeFigureOut">
              <a:rPr lang="ru-RU" smtClean="0"/>
              <a:pPr>
                <a:defRPr/>
              </a:pPr>
              <a:t>22.04.2018</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D8273F34-A582-4BB0-902C-819772DDB6ED}" type="slidenum">
              <a:rPr lang="ru-RU" smtClean="0"/>
              <a:pPr>
                <a:defRPr/>
              </a:pPr>
              <a:t>‹#›</a:t>
            </a:fld>
            <a:endParaRPr lang="ru-RU"/>
          </a:p>
        </p:txBody>
      </p:sp>
    </p:spTree>
    <p:extLst>
      <p:ext uri="{BB962C8B-B14F-4D97-AF65-F5344CB8AC3E}">
        <p14:creationId xmlns:p14="http://schemas.microsoft.com/office/powerpoint/2010/main" val="11667546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9"/>
            <a:ext cx="7886700" cy="2852737"/>
          </a:xfrm>
        </p:spPr>
        <p:txBody>
          <a:bodyPr anchor="b"/>
          <a:lstStyle>
            <a:lvl1pPr>
              <a:defRPr sz="4500"/>
            </a:lvl1pPr>
          </a:lstStyle>
          <a:p>
            <a:r>
              <a:rPr lang="ru-RU" smtClean="0"/>
              <a:t>Образец заголовка</a:t>
            </a:r>
            <a:endParaRPr lang="uk-UA"/>
          </a:p>
        </p:txBody>
      </p:sp>
      <p:sp>
        <p:nvSpPr>
          <p:cNvPr id="3" name="Текст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pPr>
              <a:defRPr/>
            </a:pPr>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4783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Объект 2"/>
          <p:cNvSpPr>
            <a:spLocks noGrp="1"/>
          </p:cNvSpPr>
          <p:nvPr>
            <p:ph sz="half" idx="1"/>
          </p:nvPr>
        </p:nvSpPr>
        <p:spPr>
          <a:xfrm>
            <a:off x="6286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Объект 3"/>
          <p:cNvSpPr>
            <a:spLocks noGrp="1"/>
          </p:cNvSpPr>
          <p:nvPr>
            <p:ph sz="half" idx="2"/>
          </p:nvPr>
        </p:nvSpPr>
        <p:spPr>
          <a:xfrm>
            <a:off x="4629150" y="1825625"/>
            <a:ext cx="38862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Дата 4"/>
          <p:cNvSpPr>
            <a:spLocks noGrp="1"/>
          </p:cNvSpPr>
          <p:nvPr>
            <p:ph type="dt" sz="half" idx="10"/>
          </p:nvPr>
        </p:nvSpPr>
        <p:spPr/>
        <p:txBody>
          <a:bodyPr/>
          <a:lstStyle/>
          <a:p>
            <a:pPr>
              <a:defRPr/>
            </a:pPr>
            <a:fld id="{8B3F70B4-07E4-4E94-B400-563B8E9B5995}" type="datetimeFigureOut">
              <a:rPr lang="ru-RU" smtClean="0"/>
              <a:pPr>
                <a:defRPr/>
              </a:pPr>
              <a:t>22.04.2018</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B2A01354-614A-4423-A54C-91B4FBD8F5B7}" type="slidenum">
              <a:rPr lang="ru-RU" smtClean="0"/>
              <a:pPr>
                <a:defRPr/>
              </a:pPr>
              <a:t>‹#›</a:t>
            </a:fld>
            <a:endParaRPr lang="ru-RU"/>
          </a:p>
        </p:txBody>
      </p:sp>
    </p:spTree>
    <p:extLst>
      <p:ext uri="{BB962C8B-B14F-4D97-AF65-F5344CB8AC3E}">
        <p14:creationId xmlns:p14="http://schemas.microsoft.com/office/powerpoint/2010/main" val="8641881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365126"/>
            <a:ext cx="7886700" cy="1325563"/>
          </a:xfrm>
        </p:spPr>
        <p:txBody>
          <a:bodyPr/>
          <a:lstStyle/>
          <a:p>
            <a:r>
              <a:rPr lang="ru-RU" smtClean="0"/>
              <a:t>Образец заголовка</a:t>
            </a:r>
            <a:endParaRPr lang="uk-UA"/>
          </a:p>
        </p:txBody>
      </p:sp>
      <p:sp>
        <p:nvSpPr>
          <p:cNvPr id="3" name="Текст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Объект 3"/>
          <p:cNvSpPr>
            <a:spLocks noGrp="1"/>
          </p:cNvSpPr>
          <p:nvPr>
            <p:ph sz="half" idx="2"/>
          </p:nvPr>
        </p:nvSpPr>
        <p:spPr>
          <a:xfrm>
            <a:off x="629842" y="2505075"/>
            <a:ext cx="3868340"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5" name="Текст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Объект 5"/>
          <p:cNvSpPr>
            <a:spLocks noGrp="1"/>
          </p:cNvSpPr>
          <p:nvPr>
            <p:ph sz="quarter" idx="4"/>
          </p:nvPr>
        </p:nvSpPr>
        <p:spPr>
          <a:xfrm>
            <a:off x="4629150" y="2505075"/>
            <a:ext cx="3887391"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7" name="Дата 6"/>
          <p:cNvSpPr>
            <a:spLocks noGrp="1"/>
          </p:cNvSpPr>
          <p:nvPr>
            <p:ph type="dt" sz="half" idx="10"/>
          </p:nvPr>
        </p:nvSpPr>
        <p:spPr/>
        <p:txBody>
          <a:bodyPr/>
          <a:lstStyle/>
          <a:p>
            <a:pPr>
              <a:defRPr/>
            </a:pPr>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9" name="Номер слайда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8403630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uk-UA"/>
          </a:p>
        </p:txBody>
      </p:sp>
      <p:sp>
        <p:nvSpPr>
          <p:cNvPr id="3" name="Дата 2"/>
          <p:cNvSpPr>
            <a:spLocks noGrp="1"/>
          </p:cNvSpPr>
          <p:nvPr>
            <p:ph type="dt" sz="half" idx="10"/>
          </p:nvPr>
        </p:nvSpPr>
        <p:spPr/>
        <p:txBody>
          <a:bodyPr/>
          <a:lstStyle/>
          <a:p>
            <a:pPr>
              <a:defRPr/>
            </a:pPr>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8099584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320141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uk-UA"/>
          </a:p>
        </p:txBody>
      </p:sp>
      <p:sp>
        <p:nvSpPr>
          <p:cNvPr id="3" name="Объект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969362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9841" y="457200"/>
            <a:ext cx="2949178" cy="1600200"/>
          </a:xfrm>
        </p:spPr>
        <p:txBody>
          <a:bodyPr anchor="b"/>
          <a:lstStyle>
            <a:lvl1pPr>
              <a:defRPr sz="2400"/>
            </a:lvl1pPr>
          </a:lstStyle>
          <a:p>
            <a:r>
              <a:rPr lang="ru-RU" smtClean="0"/>
              <a:t>Образец заголовка</a:t>
            </a:r>
            <a:endParaRPr lang="uk-UA"/>
          </a:p>
        </p:txBody>
      </p:sp>
      <p:sp>
        <p:nvSpPr>
          <p:cNvPr id="3" name="Рисунок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uk-UA"/>
          </a:p>
        </p:txBody>
      </p:sp>
      <p:sp>
        <p:nvSpPr>
          <p:cNvPr id="4" name="Текст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Дата 4"/>
          <p:cNvSpPr>
            <a:spLocks noGrp="1"/>
          </p:cNvSpPr>
          <p:nvPr>
            <p:ph type="dt" sz="half" idx="10"/>
          </p:nvPr>
        </p:nvSpPr>
        <p:spPr/>
        <p:txBody>
          <a:bodyPr/>
          <a:lstStyle/>
          <a:p>
            <a:pPr>
              <a:defRPr/>
            </a:pPr>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9080883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ru-RU" smtClean="0"/>
              <a:t>Образец заголовка</a:t>
            </a:r>
            <a:endParaRPr lang="uk-UA"/>
          </a:p>
        </p:txBody>
      </p:sp>
      <p:sp>
        <p:nvSpPr>
          <p:cNvPr id="3" name="Текст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uk-UA"/>
          </a:p>
        </p:txBody>
      </p:sp>
      <p:sp>
        <p:nvSpPr>
          <p:cNvPr id="4" name="Дата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pPr>
              <a:defRPr/>
            </a:pPr>
            <a:endParaRPr lang="ru-RU"/>
          </a:p>
        </p:txBody>
      </p:sp>
      <p:sp>
        <p:nvSpPr>
          <p:cNvPr id="5" name="Нижний колонтитул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pPr>
              <a:defRPr/>
            </a:pPr>
            <a:endParaRPr lang="ru-RU"/>
          </a:p>
        </p:txBody>
      </p:sp>
      <p:sp>
        <p:nvSpPr>
          <p:cNvPr id="6" name="Номер слайда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01908DE1-C100-49B5-865D-F96F6783307D}" type="slidenum">
              <a:rPr lang="uk-UA" smtClean="0"/>
              <a:t>‹#›</a:t>
            </a:fld>
            <a:endParaRPr lang="uk-UA"/>
          </a:p>
        </p:txBody>
      </p:sp>
    </p:spTree>
    <p:extLst>
      <p:ext uri="{BB962C8B-B14F-4D97-AF65-F5344CB8AC3E}">
        <p14:creationId xmlns:p14="http://schemas.microsoft.com/office/powerpoint/2010/main" val="3170707396"/>
      </p:ext>
    </p:extLst>
  </p:cSld>
  <p:clrMap bg1="lt1" tx1="dk1" bg2="lt2" tx2="dk2" accent1="accent1" accent2="accent2" accent3="accent3" accent4="accent4" accent5="accent5" accent6="accent6" hlink="hlink" folHlink="folHlink"/>
  <p:sldLayoutIdLst>
    <p:sldLayoutId id="2147483876" r:id="rId1"/>
    <p:sldLayoutId id="2147483877" r:id="rId2"/>
    <p:sldLayoutId id="2147483878" r:id="rId3"/>
    <p:sldLayoutId id="2147483879" r:id="rId4"/>
    <p:sldLayoutId id="2147483880" r:id="rId5"/>
    <p:sldLayoutId id="2147483881" r:id="rId6"/>
    <p:sldLayoutId id="2147483882" r:id="rId7"/>
    <p:sldLayoutId id="2147483883" r:id="rId8"/>
    <p:sldLayoutId id="2147483884" r:id="rId9"/>
    <p:sldLayoutId id="2147483885" r:id="rId10"/>
    <p:sldLayoutId id="214748388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uk-UA"/>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mailto:odengub@ukrcsm.kiev.ua"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png"/><Relationship Id="rId7" Type="http://schemas.openxmlformats.org/officeDocument/2006/relationships/image" Target="http://www.mindray.com/main/files/2005/10/09/463539852365.gif" TargetMode="External"/><Relationship Id="rId2" Type="http://schemas.openxmlformats.org/officeDocument/2006/relationships/image" Target="../media/image3.png"/><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50825" y="476672"/>
            <a:ext cx="6950273" cy="1080120"/>
          </a:xfrm>
        </p:spPr>
        <p:txBody>
          <a:bodyPr rtlCol="0">
            <a:normAutofit/>
          </a:bodyPr>
          <a:lstStyle/>
          <a:p>
            <a:pPr algn="l" eaLnBrk="1" fontAlgn="auto" hangingPunct="1">
              <a:spcAft>
                <a:spcPts val="0"/>
              </a:spcAft>
              <a:defRPr/>
            </a:pPr>
            <a:r>
              <a:rPr lang="uk-UA" sz="3200" b="1" dirty="0" smtClean="0">
                <a:solidFill>
                  <a:schemeClr val="accent5">
                    <a:lumMod val="7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rPr>
              <a:t>ГП “Укрметртестстандарт”</a:t>
            </a:r>
            <a:endParaRPr lang="ru-RU" sz="3200" b="1" dirty="0">
              <a:solidFill>
                <a:schemeClr val="accent5">
                  <a:lumMod val="75000"/>
                </a:schemeClr>
              </a:solidFill>
              <a:effectLst>
                <a:outerShdw blurRad="38100" dist="38100" dir="2700000" algn="tl">
                  <a:srgbClr val="000000">
                    <a:alpha val="43137"/>
                  </a:srgbClr>
                </a:outerShdw>
              </a:effectLst>
              <a:latin typeface="Verdana" panose="020B0604030504040204" pitchFamily="34" charset="0"/>
              <a:ea typeface="Verdana" panose="020B0604030504040204" pitchFamily="34" charset="0"/>
              <a:cs typeface="Verdana" panose="020B0604030504040204" pitchFamily="34" charset="0"/>
            </a:endParaRPr>
          </a:p>
        </p:txBody>
      </p:sp>
      <p:sp>
        <p:nvSpPr>
          <p:cNvPr id="3" name="Содержимое 2"/>
          <p:cNvSpPr>
            <a:spLocks noGrp="1"/>
          </p:cNvSpPr>
          <p:nvPr>
            <p:ph sz="half" idx="1"/>
          </p:nvPr>
        </p:nvSpPr>
        <p:spPr>
          <a:xfrm>
            <a:off x="333176" y="1844824"/>
            <a:ext cx="8487593" cy="3816424"/>
          </a:xfrm>
        </p:spPr>
        <p:txBody>
          <a:bodyPr rtlCol="0">
            <a:normAutofit/>
            <a:scene3d>
              <a:camera prst="perspectiveAbove"/>
              <a:lightRig rig="threePt" dir="t"/>
            </a:scene3d>
          </a:bodyPr>
          <a:lstStyle/>
          <a:p>
            <a:pPr marL="0" indent="0" algn="ctr" eaLnBrk="1" fontAlgn="auto" hangingPunct="1">
              <a:spcAft>
                <a:spcPts val="0"/>
              </a:spcAft>
              <a:buFont typeface="Arial" pitchFamily="34" charset="0"/>
              <a:buNone/>
              <a:defRPr/>
            </a:pPr>
            <a:endParaRPr lang="ru-RU" sz="3000" b="1" dirty="0" smtClean="0">
              <a:solidFill>
                <a:schemeClr val="accent2">
                  <a:lumMod val="50000"/>
                </a:schemeClr>
              </a:solidFill>
              <a:effectLst>
                <a:outerShdw blurRad="60007" dist="200025" dir="15000000" sy="30000" kx="-1800000" algn="bl" rotWithShape="0">
                  <a:prstClr val="black">
                    <a:alpha val="32000"/>
                  </a:prstClr>
                </a:outerShdw>
              </a:effectLst>
            </a:endParaRPr>
          </a:p>
          <a:p>
            <a:pPr marL="0" indent="0" algn="ctr">
              <a:buNone/>
              <a:defRPr/>
            </a:pPr>
            <a:r>
              <a:rPr lang="ru-RU" sz="4800" b="1" dirty="0">
                <a:solidFill>
                  <a:schemeClr val="accent2">
                    <a:lumMod val="50000"/>
                  </a:schemeClr>
                </a:solidFill>
                <a:effectLst>
                  <a:outerShdw blurRad="60007" dist="200025" dir="15000000" sy="30000" kx="-1800000" algn="bl" rotWithShape="0">
                    <a:prstClr val="black">
                      <a:alpha val="32000"/>
                    </a:prstClr>
                  </a:outerShdw>
                </a:effectLst>
              </a:rPr>
              <a:t>МЕТРОЛОГИЧЕСКОЕ ОБЕСПЕЧЕНИЕ ИЗМЕРЕНИЙ В СФЕРЕ</a:t>
            </a:r>
            <a:r>
              <a:rPr lang="en-US" sz="4800" b="1" dirty="0">
                <a:solidFill>
                  <a:schemeClr val="accent2">
                    <a:lumMod val="50000"/>
                  </a:schemeClr>
                </a:solidFill>
                <a:effectLst>
                  <a:outerShdw blurRad="60007" dist="200025" dir="15000000" sy="30000" kx="-1800000" algn="bl" rotWithShape="0">
                    <a:prstClr val="black">
                      <a:alpha val="32000"/>
                    </a:prstClr>
                  </a:outerShdw>
                </a:effectLst>
              </a:rPr>
              <a:t> </a:t>
            </a:r>
            <a:r>
              <a:rPr lang="ru-RU" sz="4800" b="1" dirty="0">
                <a:solidFill>
                  <a:schemeClr val="accent2">
                    <a:lumMod val="50000"/>
                  </a:schemeClr>
                </a:solidFill>
                <a:effectLst>
                  <a:outerShdw blurRad="60007" dist="200025" dir="15000000" sy="30000" kx="-1800000" algn="bl" rotWithShape="0">
                    <a:prstClr val="black">
                      <a:alpha val="32000"/>
                    </a:prstClr>
                  </a:outerShdw>
                </a:effectLst>
              </a:rPr>
              <a:t>ЗДРАВООХРАНЕНИЯ</a:t>
            </a: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83747" y="548382"/>
            <a:ext cx="1296442" cy="1296442"/>
          </a:xfrm>
          <a:prstGeom prst="rect">
            <a:avLst/>
          </a:prstGeom>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10" name="Picture 4" descr="2707201266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564" t="1069" r="10116" b="14167"/>
          <a:stretch/>
        </p:blipFill>
        <p:spPr bwMode="auto">
          <a:xfrm>
            <a:off x="3275856" y="792611"/>
            <a:ext cx="2780406" cy="2780405"/>
          </a:xfrm>
          <a:prstGeom prst="rect">
            <a:avLst/>
          </a:prstGeom>
          <a:noFill/>
          <a:extLst>
            <a:ext uri="{909E8E84-426E-40DD-AFC4-6F175D3DCCD1}">
              <a14:hiddenFill xmlns:a14="http://schemas.microsoft.com/office/drawing/2010/main">
                <a:solidFill>
                  <a:srgbClr val="FFFFFF"/>
                </a:solidFill>
              </a14:hiddenFill>
            </a:ext>
          </a:extLst>
        </p:spPr>
      </p:pic>
      <p:sp>
        <p:nvSpPr>
          <p:cNvPr id="11" name="Объект 6"/>
          <p:cNvSpPr>
            <a:spLocks noGrp="1"/>
          </p:cNvSpPr>
          <p:nvPr>
            <p:ph sz="half" idx="1"/>
          </p:nvPr>
        </p:nvSpPr>
        <p:spPr>
          <a:xfrm>
            <a:off x="107504" y="3573016"/>
            <a:ext cx="8686041" cy="3168352"/>
          </a:xfrm>
        </p:spPr>
        <p:txBody>
          <a:bodyPr>
            <a:noAutofit/>
          </a:bodyPr>
          <a:lstStyle/>
          <a:p>
            <a:pPr marL="0" lvl="0" indent="0" algn="just" eaLnBrk="0" fontAlgn="base" hangingPunct="0">
              <a:lnSpc>
                <a:spcPct val="100000"/>
              </a:lnSpc>
              <a:spcBef>
                <a:spcPct val="0"/>
              </a:spcBef>
              <a:spcAft>
                <a:spcPct val="0"/>
              </a:spcAft>
              <a:buClrTx/>
              <a:buSzTx/>
              <a:buNone/>
            </a:pP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Предназначен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для поверки (калибровки) рефрактометров офтальмологических,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кератометров</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и </a:t>
            </a:r>
            <a:r>
              <a:rPr lang="ru-RU" altLang="uk-UA" i="1" dirty="0" err="1" smtClean="0">
                <a:solidFill>
                  <a:schemeClr val="tx1"/>
                </a:solidFill>
                <a:latin typeface="Arial" panose="020B0604020202020204" pitchFamily="34" charset="0"/>
                <a:ea typeface="Times New Roman" panose="02020603050405020304" pitchFamily="18" charset="0"/>
                <a:cs typeface="Arial" panose="020B0604020202020204" pitchFamily="34" charset="0"/>
              </a:rPr>
              <a:t>офтальмометров</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a:t>
            </a:r>
            <a:endParaRPr lang="uk-UA" altLang="uk-UA" i="1" dirty="0">
              <a:solidFill>
                <a:schemeClr val="tx1"/>
              </a:solidFill>
            </a:endParaRPr>
          </a:p>
          <a:p>
            <a:pPr marL="0" lvl="0" indent="0" algn="just" eaLnBrk="0" fontAlgn="base" hangingPunct="0">
              <a:lnSpc>
                <a:spcPct val="100000"/>
              </a:lnSpc>
              <a:spcBef>
                <a:spcPct val="0"/>
              </a:spcBef>
              <a:spcAft>
                <a:spcPct val="0"/>
              </a:spcAft>
              <a:buClrTx/>
              <a:buSzTx/>
              <a:buNone/>
            </a:pP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В комплект входит 9 мер – имитаторов человеческого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глаза:</a:t>
            </a:r>
            <a:endParaRPr lang="uk-UA" altLang="uk-UA" i="1" dirty="0">
              <a:solidFill>
                <a:schemeClr val="tx1"/>
              </a:solidFill>
            </a:endParaRPr>
          </a:p>
          <a:p>
            <a:pPr marL="0" lvl="0" indent="0" algn="just" eaLnBrk="0" fontAlgn="base" hangingPunct="0">
              <a:lnSpc>
                <a:spcPct val="100000"/>
              </a:lnSpc>
              <a:spcBef>
                <a:spcPct val="0"/>
              </a:spcBef>
              <a:spcAft>
                <a:spcPct val="0"/>
              </a:spcAft>
              <a:buClrTx/>
              <a:buSzTx/>
              <a:buNone/>
            </a:pP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номинальные значения вершинной рефракции: 0,0</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a:t>
            </a:r>
            <a:r>
              <a:rPr lang="uk-UA"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2,0;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5,0; </a:t>
            </a:r>
            <a:endParaRPr lang="en-US"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0" lvl="0" indent="0" algn="just" eaLnBrk="0" fontAlgn="base" hangingPunct="0">
              <a:lnSpc>
                <a:spcPct val="100000"/>
              </a:lnSpc>
              <a:spcBef>
                <a:spcPct val="0"/>
              </a:spcBef>
              <a:spcAft>
                <a:spcPct val="0"/>
              </a:spcAft>
              <a:buClrTx/>
              <a:buSzTx/>
              <a:buNone/>
            </a:pP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10,0 и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15,0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дптр</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endParaRPr lang="uk-UA" altLang="uk-UA" i="1" dirty="0">
              <a:solidFill>
                <a:schemeClr val="tx1"/>
              </a:solidFill>
              <a:sym typeface="Symbol" panose="05050102010706020507" pitchFamily="18" charset="2"/>
            </a:endParaRPr>
          </a:p>
          <a:p>
            <a:pPr marL="0" lvl="0" indent="0" algn="just" eaLnBrk="0" fontAlgn="base" hangingPunct="0">
              <a:lnSpc>
                <a:spcPct val="100000"/>
              </a:lnSpc>
              <a:spcBef>
                <a:spcPct val="0"/>
              </a:spcBef>
              <a:spcAft>
                <a:spcPct val="0"/>
              </a:spcAft>
              <a:buClrTx/>
              <a:buSzTx/>
              <a:buNone/>
            </a:pP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номинальные значения радиуса кривизны: 6,8; 6,9; 7,5; 8,25; 8,5 мм;</a:t>
            </a:r>
            <a:endParaRPr lang="uk-UA" altLang="uk-UA" i="1" dirty="0">
              <a:solidFill>
                <a:schemeClr val="tx1"/>
              </a:solidFill>
              <a:sym typeface="Symbol" panose="05050102010706020507" pitchFamily="18" charset="2"/>
            </a:endParaRPr>
          </a:p>
          <a:p>
            <a:pPr marL="0" lvl="0" indent="0" algn="just" eaLnBrk="0" fontAlgn="base" hangingPunct="0">
              <a:lnSpc>
                <a:spcPct val="100000"/>
              </a:lnSpc>
              <a:spcBef>
                <a:spcPct val="0"/>
              </a:spcBef>
              <a:spcAft>
                <a:spcPct val="0"/>
              </a:spcAft>
              <a:buClrTx/>
              <a:buSzTx/>
              <a:buNone/>
            </a:pPr>
            <a:r>
              <a:rPr lang="ru-RU" i="1" dirty="0" smtClean="0">
                <a:latin typeface="Arial" panose="020B0604020202020204" pitchFamily="34" charset="0"/>
                <a:ea typeface="Times New Roman" panose="02020603050405020304" pitchFamily="18" charset="0"/>
                <a:cs typeface="Arial" panose="020B0604020202020204" pitchFamily="34" charset="0"/>
              </a:rPr>
              <a:t>Расширенная </a:t>
            </a:r>
            <a:r>
              <a:rPr lang="ru-RU" i="1" dirty="0">
                <a:latin typeface="Arial" panose="020B0604020202020204" pitchFamily="34" charset="0"/>
                <a:ea typeface="Times New Roman" panose="02020603050405020304" pitchFamily="18" charset="0"/>
                <a:cs typeface="Arial" panose="020B0604020202020204" pitchFamily="34" charset="0"/>
              </a:rPr>
              <a:t>неопределенность измерения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рефракции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(0,03 – 0,1)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дптр</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(м</a:t>
            </a:r>
            <a:r>
              <a:rPr lang="ru-RU" altLang="uk-UA" i="1" baseline="30000"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-1</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радиуса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кривизны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(0,002 – 0,008) мм.</a:t>
            </a:r>
            <a:endParaRPr lang="ru-RU" altLang="uk-UA" i="1" dirty="0">
              <a:solidFill>
                <a:schemeClr val="tx1"/>
              </a:solidFill>
              <a:latin typeface="Arial" panose="020B0604020202020204" pitchFamily="34" charset="0"/>
              <a:ea typeface="Times New Roman" panose="02020603050405020304" pitchFamily="18" charset="0"/>
              <a:sym typeface="Symbol" panose="05050102010706020507" pitchFamily="18" charset="2"/>
            </a:endParaRPr>
          </a:p>
        </p:txBody>
      </p:sp>
      <p:sp>
        <p:nvSpPr>
          <p:cNvPr id="3" name="Прямоугольник 2"/>
          <p:cNvSpPr/>
          <p:nvPr/>
        </p:nvSpPr>
        <p:spPr>
          <a:xfrm>
            <a:off x="323528" y="260648"/>
            <a:ext cx="8352927" cy="830997"/>
          </a:xfrm>
          <a:prstGeom prst="rect">
            <a:avLst/>
          </a:prstGeom>
        </p:spPr>
        <p:txBody>
          <a:bodyPr wrap="square">
            <a:spAutoFit/>
          </a:bodyPr>
          <a:lstStyle/>
          <a:p>
            <a:pPr algn="just" eaLnBrk="0" hangingPunct="0"/>
            <a:r>
              <a:rPr lang="ru-RU" sz="2400" b="1" i="1" dirty="0"/>
              <a:t>Комплект мер вершинной рефракции и радиуса кривизны </a:t>
            </a:r>
            <a:r>
              <a:rPr lang="uk-UA" sz="2400" b="1" i="1" dirty="0"/>
              <a:t>КМВР-2</a:t>
            </a:r>
          </a:p>
        </p:txBody>
      </p:sp>
    </p:spTree>
    <p:extLst>
      <p:ext uri="{BB962C8B-B14F-4D97-AF65-F5344CB8AC3E}">
        <p14:creationId xmlns:p14="http://schemas.microsoft.com/office/powerpoint/2010/main" val="26555435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 name="Объект 5"/>
          <p:cNvSpPr>
            <a:spLocks noGrp="1"/>
          </p:cNvSpPr>
          <p:nvPr>
            <p:ph sz="half" idx="1"/>
          </p:nvPr>
        </p:nvSpPr>
        <p:spPr>
          <a:xfrm>
            <a:off x="35496" y="116632"/>
            <a:ext cx="8784976" cy="2736303"/>
          </a:xfrm>
        </p:spPr>
        <p:txBody>
          <a:bodyPr>
            <a:noAutofit/>
          </a:bodyPr>
          <a:lstStyle/>
          <a:p>
            <a:pPr marL="0" indent="0" algn="just">
              <a:buNone/>
            </a:pPr>
            <a:r>
              <a:rPr lang="uk-UA" sz="2600" b="1" dirty="0" smtClean="0">
                <a:solidFill>
                  <a:srgbClr val="600000"/>
                </a:solidFill>
              </a:rPr>
              <a:t>С 2007 </a:t>
            </a:r>
            <a:r>
              <a:rPr lang="uk-UA" sz="2600" b="1" dirty="0" err="1" smtClean="0">
                <a:solidFill>
                  <a:srgbClr val="600000"/>
                </a:solidFill>
              </a:rPr>
              <a:t>года</a:t>
            </a:r>
            <a:r>
              <a:rPr lang="uk-UA" sz="2600" b="1" dirty="0" smtClean="0">
                <a:solidFill>
                  <a:srgbClr val="600000"/>
                </a:solidFill>
              </a:rPr>
              <a:t> </a:t>
            </a:r>
            <a:r>
              <a:rPr lang="ru-RU" sz="2600" b="1" dirty="0" smtClean="0">
                <a:solidFill>
                  <a:srgbClr val="600000"/>
                </a:solidFill>
              </a:rPr>
              <a:t>ГП </a:t>
            </a:r>
            <a:r>
              <a:rPr lang="ru-RU" sz="2600" b="1" dirty="0">
                <a:solidFill>
                  <a:srgbClr val="600000"/>
                </a:solidFill>
              </a:rPr>
              <a:t>«Укрметртестстандарт» </a:t>
            </a:r>
            <a:r>
              <a:rPr lang="ru-RU" sz="2600" b="1" dirty="0" smtClean="0">
                <a:solidFill>
                  <a:srgbClr val="600000"/>
                </a:solidFill>
              </a:rPr>
              <a:t>сотрудничает с </a:t>
            </a:r>
            <a:r>
              <a:rPr lang="uk-UA" altLang="uk-UA" sz="2800" b="1" dirty="0" err="1">
                <a:solidFill>
                  <a:srgbClr val="600000"/>
                </a:solidFill>
              </a:rPr>
              <a:t>Головной</a:t>
            </a:r>
            <a:r>
              <a:rPr lang="uk-UA" altLang="uk-UA" sz="2800" b="1" dirty="0">
                <a:solidFill>
                  <a:srgbClr val="600000"/>
                </a:solidFill>
              </a:rPr>
              <a:t> </a:t>
            </a:r>
            <a:r>
              <a:rPr lang="uk-UA" altLang="uk-UA" sz="2800" b="1" dirty="0" err="1">
                <a:solidFill>
                  <a:srgbClr val="600000"/>
                </a:solidFill>
              </a:rPr>
              <a:t>организацией</a:t>
            </a:r>
            <a:r>
              <a:rPr lang="uk-UA" altLang="uk-UA" sz="2800" b="1" dirty="0">
                <a:solidFill>
                  <a:srgbClr val="600000"/>
                </a:solidFill>
              </a:rPr>
              <a:t> </a:t>
            </a:r>
            <a:r>
              <a:rPr lang="uk-UA" altLang="uk-UA" sz="2800" b="1" dirty="0" err="1">
                <a:solidFill>
                  <a:srgbClr val="600000"/>
                </a:solidFill>
              </a:rPr>
              <a:t>метрологической</a:t>
            </a:r>
            <a:r>
              <a:rPr lang="uk-UA" altLang="uk-UA" sz="2800" b="1" dirty="0">
                <a:solidFill>
                  <a:srgbClr val="600000"/>
                </a:solidFill>
              </a:rPr>
              <a:t> </a:t>
            </a:r>
            <a:r>
              <a:rPr lang="uk-UA" altLang="uk-UA" sz="2800" b="1" dirty="0" err="1">
                <a:solidFill>
                  <a:srgbClr val="600000"/>
                </a:solidFill>
              </a:rPr>
              <a:t>службы</a:t>
            </a:r>
            <a:r>
              <a:rPr lang="uk-UA" altLang="uk-UA" sz="2800" b="1" dirty="0">
                <a:solidFill>
                  <a:srgbClr val="600000"/>
                </a:solidFill>
              </a:rPr>
              <a:t> </a:t>
            </a:r>
            <a:r>
              <a:rPr lang="uk-UA" altLang="uk-UA" sz="2800" b="1" dirty="0" err="1">
                <a:solidFill>
                  <a:srgbClr val="600000"/>
                </a:solidFill>
              </a:rPr>
              <a:t>Министерства</a:t>
            </a:r>
            <a:r>
              <a:rPr lang="uk-UA" altLang="uk-UA" sz="2800" b="1" dirty="0">
                <a:solidFill>
                  <a:srgbClr val="600000"/>
                </a:solidFill>
              </a:rPr>
              <a:t> </a:t>
            </a:r>
            <a:r>
              <a:rPr lang="uk-UA" altLang="uk-UA" sz="2800" b="1" dirty="0" err="1" smtClean="0">
                <a:solidFill>
                  <a:srgbClr val="600000"/>
                </a:solidFill>
              </a:rPr>
              <a:t>здравоохранения</a:t>
            </a:r>
            <a:r>
              <a:rPr lang="uk-UA" altLang="uk-UA" sz="2800" b="1" dirty="0" smtClean="0">
                <a:solidFill>
                  <a:srgbClr val="600000"/>
                </a:solidFill>
              </a:rPr>
              <a:t> </a:t>
            </a:r>
            <a:r>
              <a:rPr lang="uk-UA" altLang="uk-UA" sz="2800" b="1" dirty="0" err="1" smtClean="0">
                <a:solidFill>
                  <a:srgbClr val="600000"/>
                </a:solidFill>
              </a:rPr>
              <a:t>Украины</a:t>
            </a:r>
            <a:r>
              <a:rPr lang="uk-UA" altLang="uk-UA" sz="2800" b="1" dirty="0" smtClean="0">
                <a:solidFill>
                  <a:srgbClr val="600000"/>
                </a:solidFill>
              </a:rPr>
              <a:t> </a:t>
            </a:r>
            <a:r>
              <a:rPr lang="uk-UA" altLang="uk-UA" sz="2800" b="1" dirty="0">
                <a:solidFill>
                  <a:srgbClr val="600000"/>
                </a:solidFill>
              </a:rPr>
              <a:t>на </a:t>
            </a:r>
            <a:r>
              <a:rPr lang="uk-UA" altLang="uk-UA" sz="2800" b="1" dirty="0" err="1">
                <a:solidFill>
                  <a:srgbClr val="600000"/>
                </a:solidFill>
              </a:rPr>
              <a:t>базе</a:t>
            </a:r>
            <a:r>
              <a:rPr lang="uk-UA" altLang="uk-UA" sz="2800" b="1" dirty="0">
                <a:solidFill>
                  <a:srgbClr val="600000"/>
                </a:solidFill>
              </a:rPr>
              <a:t> </a:t>
            </a:r>
            <a:r>
              <a:rPr lang="uk-UA" altLang="uk-UA" sz="2800" b="1" dirty="0" err="1">
                <a:solidFill>
                  <a:srgbClr val="600000"/>
                </a:solidFill>
              </a:rPr>
              <a:t>Украинской</a:t>
            </a:r>
            <a:r>
              <a:rPr lang="uk-UA" altLang="uk-UA" sz="2800" b="1" dirty="0">
                <a:solidFill>
                  <a:srgbClr val="600000"/>
                </a:solidFill>
              </a:rPr>
              <a:t> </a:t>
            </a:r>
            <a:r>
              <a:rPr lang="uk-UA" altLang="uk-UA" sz="2800" b="1" dirty="0" err="1">
                <a:solidFill>
                  <a:srgbClr val="600000"/>
                </a:solidFill>
              </a:rPr>
              <a:t>детской</a:t>
            </a:r>
            <a:r>
              <a:rPr lang="uk-UA" altLang="uk-UA" sz="2800" b="1" dirty="0">
                <a:solidFill>
                  <a:srgbClr val="600000"/>
                </a:solidFill>
              </a:rPr>
              <a:t> </a:t>
            </a:r>
            <a:r>
              <a:rPr lang="uk-UA" altLang="uk-UA" sz="2800" b="1" dirty="0" err="1">
                <a:solidFill>
                  <a:srgbClr val="600000"/>
                </a:solidFill>
              </a:rPr>
              <a:t>специализованой</a:t>
            </a:r>
            <a:r>
              <a:rPr lang="uk-UA" altLang="uk-UA" sz="2800" b="1" dirty="0">
                <a:solidFill>
                  <a:srgbClr val="600000"/>
                </a:solidFill>
              </a:rPr>
              <a:t> </a:t>
            </a:r>
            <a:r>
              <a:rPr lang="uk-UA" altLang="uk-UA" sz="2800" b="1" dirty="0" err="1">
                <a:solidFill>
                  <a:srgbClr val="600000"/>
                </a:solidFill>
              </a:rPr>
              <a:t>больницы</a:t>
            </a:r>
            <a:r>
              <a:rPr lang="uk-UA" altLang="uk-UA" sz="2800" b="1" dirty="0">
                <a:solidFill>
                  <a:srgbClr val="600000"/>
                </a:solidFill>
              </a:rPr>
              <a:t>  </a:t>
            </a:r>
            <a:r>
              <a:rPr lang="ru-RU" altLang="uk-UA" sz="2800" b="1" dirty="0">
                <a:solidFill>
                  <a:srgbClr val="600000"/>
                </a:solidFill>
              </a:rPr>
              <a:t>«ОХМАТДЕТ» </a:t>
            </a:r>
            <a:r>
              <a:rPr lang="ru-RU" sz="2800" b="1" dirty="0">
                <a:solidFill>
                  <a:srgbClr val="600000"/>
                </a:solidFill>
              </a:rPr>
              <a:t>по проведению программ проверки </a:t>
            </a:r>
            <a:r>
              <a:rPr lang="ru-RU" sz="2800" b="1" dirty="0" smtClean="0">
                <a:solidFill>
                  <a:srgbClr val="600000"/>
                </a:solidFill>
              </a:rPr>
              <a:t>квалификации посредством межлабораторных сличений.</a:t>
            </a:r>
          </a:p>
          <a:p>
            <a:pPr marL="88900" indent="0">
              <a:spcBef>
                <a:spcPct val="10000"/>
              </a:spcBef>
              <a:buClr>
                <a:schemeClr val="tx1"/>
              </a:buClr>
              <a:buFont typeface="Wingdings" pitchFamily="2" charset="2"/>
              <a:buChar char="q"/>
            </a:pPr>
            <a:r>
              <a:rPr lang="ru-RU" sz="2800" dirty="0"/>
              <a:t> </a:t>
            </a:r>
            <a:r>
              <a:rPr lang="ru-RU" b="1" dirty="0" smtClean="0">
                <a:solidFill>
                  <a:srgbClr val="600000"/>
                </a:solidFill>
              </a:rPr>
              <a:t>11 </a:t>
            </a:r>
            <a:r>
              <a:rPr lang="ru-RU" b="1" dirty="0">
                <a:solidFill>
                  <a:srgbClr val="600000"/>
                </a:solidFill>
              </a:rPr>
              <a:t>раундов по программе </a:t>
            </a:r>
            <a:r>
              <a:rPr lang="ru-RU" b="1" dirty="0" smtClean="0">
                <a:solidFill>
                  <a:srgbClr val="600000"/>
                </a:solidFill>
              </a:rPr>
              <a:t>«</a:t>
            </a:r>
            <a:r>
              <a:rPr lang="ru-RU" b="1" dirty="0">
                <a:solidFill>
                  <a:srgbClr val="600000"/>
                </a:solidFill>
              </a:rPr>
              <a:t>Клиническая биохимия в клинической лабораторной диагностике »</a:t>
            </a:r>
          </a:p>
          <a:p>
            <a:pPr marL="88900" indent="0">
              <a:spcBef>
                <a:spcPct val="10000"/>
              </a:spcBef>
              <a:buClr>
                <a:schemeClr val="tx1"/>
              </a:buClr>
              <a:buFont typeface="Wingdings" pitchFamily="2" charset="2"/>
              <a:buChar char="q"/>
            </a:pPr>
            <a:r>
              <a:rPr lang="ru-RU" b="1" dirty="0">
                <a:solidFill>
                  <a:srgbClr val="600000"/>
                </a:solidFill>
              </a:rPr>
              <a:t> 9</a:t>
            </a:r>
            <a:r>
              <a:rPr lang="ru-RU" b="1" dirty="0" smtClean="0">
                <a:solidFill>
                  <a:srgbClr val="600000"/>
                </a:solidFill>
              </a:rPr>
              <a:t> </a:t>
            </a:r>
            <a:r>
              <a:rPr lang="ru-RU" b="1" dirty="0">
                <a:solidFill>
                  <a:srgbClr val="600000"/>
                </a:solidFill>
              </a:rPr>
              <a:t>раундов по программе </a:t>
            </a:r>
            <a:r>
              <a:rPr lang="ru-RU" b="1" dirty="0" smtClean="0">
                <a:solidFill>
                  <a:srgbClr val="600000"/>
                </a:solidFill>
              </a:rPr>
              <a:t>«</a:t>
            </a:r>
            <a:r>
              <a:rPr lang="ru-RU" b="1" dirty="0">
                <a:solidFill>
                  <a:srgbClr val="600000"/>
                </a:solidFill>
              </a:rPr>
              <a:t>Иммунохимия» </a:t>
            </a:r>
            <a:endParaRPr lang="ru-RU" b="1" dirty="0" smtClean="0">
              <a:solidFill>
                <a:srgbClr val="600000"/>
              </a:solidFill>
            </a:endParaRPr>
          </a:p>
          <a:p>
            <a:pPr marL="88900" indent="0">
              <a:spcBef>
                <a:spcPct val="10000"/>
              </a:spcBef>
              <a:buClr>
                <a:schemeClr val="tx1"/>
              </a:buClr>
              <a:buFont typeface="Wingdings" pitchFamily="2" charset="2"/>
              <a:buChar char="q"/>
            </a:pPr>
            <a:r>
              <a:rPr lang="ru-RU" b="1" dirty="0" smtClean="0">
                <a:solidFill>
                  <a:srgbClr val="600000"/>
                </a:solidFill>
              </a:rPr>
              <a:t> 8 </a:t>
            </a:r>
            <a:r>
              <a:rPr lang="ru-RU" b="1" dirty="0">
                <a:solidFill>
                  <a:srgbClr val="600000"/>
                </a:solidFill>
              </a:rPr>
              <a:t>раундов по </a:t>
            </a:r>
            <a:r>
              <a:rPr lang="ru-RU" b="1" dirty="0" smtClean="0">
                <a:solidFill>
                  <a:srgbClr val="600000"/>
                </a:solidFill>
              </a:rPr>
              <a:t>программам «</a:t>
            </a:r>
            <a:r>
              <a:rPr lang="ru-RU" b="1" dirty="0">
                <a:solidFill>
                  <a:srgbClr val="600000"/>
                </a:solidFill>
              </a:rPr>
              <a:t>Гематология – автоматический подсчет клеток крови</a:t>
            </a:r>
            <a:r>
              <a:rPr lang="ru-RU" b="1" dirty="0" smtClean="0">
                <a:solidFill>
                  <a:srgbClr val="600000"/>
                </a:solidFill>
              </a:rPr>
              <a:t>», </a:t>
            </a:r>
            <a:r>
              <a:rPr lang="ru-RU" b="1" dirty="0">
                <a:solidFill>
                  <a:srgbClr val="600000"/>
                </a:solidFill>
              </a:rPr>
              <a:t>«</a:t>
            </a:r>
            <a:r>
              <a:rPr lang="ru-RU" b="1" dirty="0" err="1">
                <a:solidFill>
                  <a:srgbClr val="600000"/>
                </a:solidFill>
              </a:rPr>
              <a:t>Онкомаркеры</a:t>
            </a:r>
            <a:r>
              <a:rPr lang="ru-RU" b="1" dirty="0" smtClean="0">
                <a:solidFill>
                  <a:srgbClr val="600000"/>
                </a:solidFill>
              </a:rPr>
              <a:t>»,  </a:t>
            </a:r>
            <a:r>
              <a:rPr lang="ru-RU" b="1" dirty="0">
                <a:solidFill>
                  <a:srgbClr val="600000"/>
                </a:solidFill>
              </a:rPr>
              <a:t>«Гемостаз» </a:t>
            </a:r>
            <a:endParaRPr lang="ru-RU" b="1" dirty="0" smtClean="0">
              <a:solidFill>
                <a:srgbClr val="600000"/>
              </a:solidFill>
            </a:endParaRPr>
          </a:p>
          <a:p>
            <a:pPr marL="88900" indent="0">
              <a:spcBef>
                <a:spcPct val="10000"/>
              </a:spcBef>
              <a:buClr>
                <a:schemeClr val="tx1"/>
              </a:buClr>
              <a:buFont typeface="Wingdings" pitchFamily="2" charset="2"/>
              <a:buChar char="q"/>
            </a:pPr>
            <a:r>
              <a:rPr lang="ru-RU" b="1" dirty="0" smtClean="0">
                <a:solidFill>
                  <a:srgbClr val="600000"/>
                </a:solidFill>
              </a:rPr>
              <a:t> 7 </a:t>
            </a:r>
            <a:r>
              <a:rPr lang="ru-RU" b="1" dirty="0">
                <a:solidFill>
                  <a:srgbClr val="600000"/>
                </a:solidFill>
              </a:rPr>
              <a:t>раунда по </a:t>
            </a:r>
            <a:r>
              <a:rPr lang="ru-RU" b="1" dirty="0" smtClean="0">
                <a:solidFill>
                  <a:srgbClr val="600000"/>
                </a:solidFill>
              </a:rPr>
              <a:t>программам «</a:t>
            </a:r>
            <a:r>
              <a:rPr lang="ru-RU" b="1" dirty="0">
                <a:solidFill>
                  <a:srgbClr val="600000"/>
                </a:solidFill>
              </a:rPr>
              <a:t>Моча. Общий анализ</a:t>
            </a:r>
            <a:r>
              <a:rPr lang="ru-RU" b="1" dirty="0" smtClean="0">
                <a:solidFill>
                  <a:srgbClr val="600000"/>
                </a:solidFill>
              </a:rPr>
              <a:t>»,  </a:t>
            </a:r>
            <a:r>
              <a:rPr lang="ru-RU" b="1" dirty="0">
                <a:solidFill>
                  <a:srgbClr val="600000"/>
                </a:solidFill>
              </a:rPr>
              <a:t>«Токсикология. Алкоголь и наркотические вещества» </a:t>
            </a:r>
          </a:p>
          <a:p>
            <a:pPr marL="88900" indent="0">
              <a:spcBef>
                <a:spcPct val="10000"/>
              </a:spcBef>
              <a:buClr>
                <a:schemeClr val="tx1"/>
              </a:buClr>
              <a:buFont typeface="Wingdings" pitchFamily="2" charset="2"/>
              <a:buChar char="q"/>
            </a:pPr>
            <a:r>
              <a:rPr lang="ru-RU" b="1" dirty="0" smtClean="0">
                <a:solidFill>
                  <a:srgbClr val="600000"/>
                </a:solidFill>
              </a:rPr>
              <a:t> 4 </a:t>
            </a:r>
            <a:r>
              <a:rPr lang="ru-RU" b="1" dirty="0">
                <a:solidFill>
                  <a:srgbClr val="600000"/>
                </a:solidFill>
              </a:rPr>
              <a:t>раунд по программе </a:t>
            </a:r>
            <a:r>
              <a:rPr lang="ru-RU" b="1" dirty="0" smtClean="0">
                <a:solidFill>
                  <a:srgbClr val="600000"/>
                </a:solidFill>
              </a:rPr>
              <a:t>«</a:t>
            </a:r>
            <a:r>
              <a:rPr lang="ru-RU" b="1" dirty="0" err="1">
                <a:solidFill>
                  <a:srgbClr val="600000"/>
                </a:solidFill>
              </a:rPr>
              <a:t>Гликолизированный</a:t>
            </a:r>
            <a:r>
              <a:rPr lang="ru-RU" b="1" dirty="0">
                <a:solidFill>
                  <a:srgbClr val="600000"/>
                </a:solidFill>
              </a:rPr>
              <a:t> гемоглобин» </a:t>
            </a:r>
          </a:p>
          <a:p>
            <a:pPr marL="88900" indent="0">
              <a:spcBef>
                <a:spcPct val="10000"/>
              </a:spcBef>
              <a:buClr>
                <a:schemeClr val="tx1"/>
              </a:buClr>
              <a:buFont typeface="Wingdings" pitchFamily="2" charset="2"/>
              <a:buChar char="q"/>
            </a:pPr>
            <a:r>
              <a:rPr lang="ru-RU" b="1" dirty="0" smtClean="0">
                <a:solidFill>
                  <a:srgbClr val="600000"/>
                </a:solidFill>
              </a:rPr>
              <a:t> 4 </a:t>
            </a:r>
            <a:r>
              <a:rPr lang="ru-RU" b="1" dirty="0">
                <a:solidFill>
                  <a:srgbClr val="600000"/>
                </a:solidFill>
              </a:rPr>
              <a:t>раунд по программе </a:t>
            </a:r>
            <a:r>
              <a:rPr lang="ru-RU" b="1" dirty="0" smtClean="0">
                <a:solidFill>
                  <a:srgbClr val="600000"/>
                </a:solidFill>
              </a:rPr>
              <a:t>«</a:t>
            </a:r>
            <a:r>
              <a:rPr lang="ru-RU" b="1" dirty="0">
                <a:solidFill>
                  <a:srgbClr val="600000"/>
                </a:solidFill>
              </a:rPr>
              <a:t>Кислотно-основное состояние» </a:t>
            </a:r>
          </a:p>
          <a:p>
            <a:endParaRPr lang="en-US" b="1" dirty="0">
              <a:solidFill>
                <a:srgbClr val="600000"/>
              </a:solidFill>
            </a:endParaRPr>
          </a:p>
        </p:txBody>
      </p:sp>
    </p:spTree>
    <p:extLst>
      <p:ext uri="{BB962C8B-B14F-4D97-AF65-F5344CB8AC3E}">
        <p14:creationId xmlns:p14="http://schemas.microsoft.com/office/powerpoint/2010/main" val="130205401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6" name="Объект 5"/>
          <p:cNvSpPr>
            <a:spLocks noGrp="1"/>
          </p:cNvSpPr>
          <p:nvPr>
            <p:ph sz="half" idx="1"/>
          </p:nvPr>
        </p:nvSpPr>
        <p:spPr>
          <a:xfrm>
            <a:off x="0" y="692696"/>
            <a:ext cx="9073008" cy="2664296"/>
          </a:xfrm>
        </p:spPr>
        <p:txBody>
          <a:bodyPr>
            <a:noAutofit/>
          </a:bodyPr>
          <a:lstStyle/>
          <a:p>
            <a:pPr marL="0" indent="0" algn="just">
              <a:buNone/>
            </a:pPr>
            <a:r>
              <a:rPr lang="ru-RU" sz="2600" b="1" dirty="0" smtClean="0">
                <a:solidFill>
                  <a:srgbClr val="600000"/>
                </a:solidFill>
              </a:rPr>
              <a:t>Национальное агентство по аккредитации Украины с 2016 года проводит работы по аккредитации медицинских лабораторий на соответствие требованиям                                ДСТУ EN ISO 15189. На сегодняшний день  только 4 лаборатории прошли аккредитацию: 1 лаборатория частной формой собственности и 3 лаборатории государственных медицинских учреждений.</a:t>
            </a:r>
          </a:p>
          <a:p>
            <a:endParaRPr lang="ru-RU" b="1" dirty="0">
              <a:solidFill>
                <a:srgbClr val="600000"/>
              </a:solidFill>
            </a:endParaRPr>
          </a:p>
        </p:txBody>
      </p:sp>
    </p:spTree>
    <p:extLst>
      <p:ext uri="{BB962C8B-B14F-4D97-AF65-F5344CB8AC3E}">
        <p14:creationId xmlns:p14="http://schemas.microsoft.com/office/powerpoint/2010/main" val="299252480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DE0F9"/>
        </a:solidFill>
        <a:effectLst/>
      </p:bgPr>
    </p:bg>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89442" name="Rectangle 2"/>
          <p:cNvSpPr>
            <a:spLocks noChangeArrowheads="1"/>
          </p:cNvSpPr>
          <p:nvPr/>
        </p:nvSpPr>
        <p:spPr bwMode="auto">
          <a:xfrm>
            <a:off x="467544" y="2276872"/>
            <a:ext cx="8424936" cy="923330"/>
          </a:xfrm>
          <a:prstGeom prst="rect">
            <a:avLst/>
          </a:prstGeom>
          <a:noFill/>
          <a:ln w="9525">
            <a:noFill/>
            <a:miter lim="800000"/>
            <a:headEnd/>
            <a:tailEnd/>
          </a:ln>
          <a:effectLst/>
        </p:spPr>
        <p:txBody>
          <a:bodyPr wrap="square">
            <a:spAutoFit/>
          </a:bodyPr>
          <a:lstStyle/>
          <a:p>
            <a:pPr>
              <a:defRPr/>
            </a:pPr>
            <a:r>
              <a:rPr lang="ru-RU" sz="5400" b="1" i="1" dirty="0">
                <a:solidFill>
                  <a:schemeClr val="accent5">
                    <a:lumMod val="75000"/>
                  </a:schemeClr>
                </a:solidFill>
                <a:effectLst>
                  <a:outerShdw blurRad="38100" dist="38100" dir="2700000" algn="tl">
                    <a:srgbClr val="C0C0C0"/>
                  </a:outerShdw>
                </a:effectLst>
              </a:rPr>
              <a:t>Спасибо за внимание</a:t>
            </a:r>
          </a:p>
        </p:txBody>
      </p:sp>
      <p:sp>
        <p:nvSpPr>
          <p:cNvPr id="3" name="Прямоугольник 2"/>
          <p:cNvSpPr/>
          <p:nvPr/>
        </p:nvSpPr>
        <p:spPr>
          <a:xfrm>
            <a:off x="395536" y="5229200"/>
            <a:ext cx="4572000" cy="1200329"/>
          </a:xfrm>
          <a:prstGeom prst="rect">
            <a:avLst/>
          </a:prstGeom>
        </p:spPr>
        <p:txBody>
          <a:bodyPr>
            <a:spAutoFit/>
          </a:bodyPr>
          <a:lstStyle/>
          <a:p>
            <a:pPr>
              <a:spcBef>
                <a:spcPts val="0"/>
              </a:spcBef>
            </a:pPr>
            <a:r>
              <a:rPr lang="ru-RU" b="1" dirty="0" smtClean="0">
                <a:solidFill>
                  <a:srgbClr val="600000"/>
                </a:solidFill>
              </a:rPr>
              <a:t>Ольга</a:t>
            </a:r>
            <a:r>
              <a:rPr lang="en-US" b="1" dirty="0" smtClean="0">
                <a:solidFill>
                  <a:srgbClr val="600000"/>
                </a:solidFill>
              </a:rPr>
              <a:t> </a:t>
            </a:r>
            <a:r>
              <a:rPr lang="ru-RU" b="1" dirty="0" err="1" smtClean="0">
                <a:solidFill>
                  <a:srgbClr val="600000"/>
                </a:solidFill>
              </a:rPr>
              <a:t>Деньгуб</a:t>
            </a:r>
            <a:r>
              <a:rPr lang="ru-RU" b="1" dirty="0" smtClean="0">
                <a:solidFill>
                  <a:srgbClr val="600000"/>
                </a:solidFill>
              </a:rPr>
              <a:t> </a:t>
            </a:r>
          </a:p>
          <a:p>
            <a:pPr>
              <a:spcBef>
                <a:spcPts val="0"/>
              </a:spcBef>
            </a:pPr>
            <a:r>
              <a:rPr lang="ru-RU" b="1" dirty="0" smtClean="0">
                <a:solidFill>
                  <a:srgbClr val="600000"/>
                </a:solidFill>
              </a:rPr>
              <a:t>Тел</a:t>
            </a:r>
            <a:r>
              <a:rPr lang="ru-RU" b="1" dirty="0">
                <a:solidFill>
                  <a:srgbClr val="600000"/>
                </a:solidFill>
              </a:rPr>
              <a:t>.:  (+38044) 526 11 72</a:t>
            </a:r>
          </a:p>
          <a:p>
            <a:pPr>
              <a:spcBef>
                <a:spcPts val="0"/>
              </a:spcBef>
            </a:pPr>
            <a:r>
              <a:rPr lang="ru-RU" b="1" dirty="0">
                <a:solidFill>
                  <a:srgbClr val="600000"/>
                </a:solidFill>
              </a:rPr>
              <a:t>факс: (+38044) 526 36 98</a:t>
            </a:r>
          </a:p>
          <a:p>
            <a:pPr>
              <a:spcBef>
                <a:spcPts val="0"/>
              </a:spcBef>
            </a:pPr>
            <a:r>
              <a:rPr lang="en-US" b="1" dirty="0">
                <a:solidFill>
                  <a:srgbClr val="600000"/>
                </a:solidFill>
              </a:rPr>
              <a:t>e-mail: </a:t>
            </a:r>
            <a:r>
              <a:rPr lang="en-US" b="1" dirty="0" smtClean="0">
                <a:solidFill>
                  <a:srgbClr val="600000"/>
                </a:solidFill>
                <a:hlinkClick r:id="rId3"/>
              </a:rPr>
              <a:t>odengub@ukrcsm.kiev.ua</a:t>
            </a:r>
            <a:endParaRPr lang="ru-RU" b="1" dirty="0">
              <a:solidFill>
                <a:srgbClr val="600000"/>
              </a:solidFill>
            </a:endParaRPr>
          </a:p>
        </p:txBody>
      </p:sp>
    </p:spTree>
    <p:extLst>
      <p:ext uri="{BB962C8B-B14F-4D97-AF65-F5344CB8AC3E}">
        <p14:creationId xmlns:p14="http://schemas.microsoft.com/office/powerpoint/2010/main" val="1565056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8" name="Объект 6"/>
          <p:cNvSpPr>
            <a:spLocks noGrp="1"/>
          </p:cNvSpPr>
          <p:nvPr>
            <p:ph sz="half" idx="1"/>
          </p:nvPr>
        </p:nvSpPr>
        <p:spPr>
          <a:xfrm>
            <a:off x="215516" y="836712"/>
            <a:ext cx="8712968" cy="4464496"/>
          </a:xfrm>
        </p:spPr>
        <p:txBody>
          <a:bodyPr>
            <a:noAutofit/>
          </a:bodyPr>
          <a:lstStyle/>
          <a:p>
            <a:pPr marL="0" indent="0" algn="just">
              <a:buNone/>
            </a:pPr>
            <a:r>
              <a:rPr lang="ru-RU" sz="2800" b="1" dirty="0">
                <a:solidFill>
                  <a:srgbClr val="600000"/>
                </a:solidFill>
              </a:rPr>
              <a:t>Согласно Закону Украины «О метрологии и метрологической деятельности» законодательно регулируемые средства измерительной техники подлежат</a:t>
            </a:r>
            <a:r>
              <a:rPr lang="ru-RU" sz="2800" b="1" dirty="0" smtClean="0">
                <a:solidFill>
                  <a:srgbClr val="600000"/>
                </a:solidFill>
              </a:rPr>
              <a:t>:</a:t>
            </a:r>
          </a:p>
          <a:p>
            <a:pPr marL="0" indent="0" algn="just">
              <a:buNone/>
            </a:pPr>
            <a:r>
              <a:rPr lang="ru-RU" sz="2800" b="1" dirty="0" smtClean="0">
                <a:solidFill>
                  <a:srgbClr val="600000"/>
                </a:solidFill>
              </a:rPr>
              <a:t>-</a:t>
            </a:r>
            <a:r>
              <a:rPr lang="en-US" sz="2800" b="1" dirty="0" smtClean="0">
                <a:solidFill>
                  <a:srgbClr val="600000"/>
                </a:solidFill>
              </a:rPr>
              <a:t> </a:t>
            </a:r>
            <a:r>
              <a:rPr lang="ru-RU" sz="2800" b="1" dirty="0" smtClean="0">
                <a:solidFill>
                  <a:srgbClr val="600000"/>
                </a:solidFill>
              </a:rPr>
              <a:t>оценке </a:t>
            </a:r>
            <a:r>
              <a:rPr lang="ru-RU" sz="2800" b="1" dirty="0">
                <a:solidFill>
                  <a:srgbClr val="600000"/>
                </a:solidFill>
              </a:rPr>
              <a:t>соответствия в случаях, когда это предусмотрено соответствующими техническими регламентами</a:t>
            </a:r>
            <a:r>
              <a:rPr lang="ru-RU" sz="2800" b="1" dirty="0" smtClean="0">
                <a:solidFill>
                  <a:srgbClr val="600000"/>
                </a:solidFill>
              </a:rPr>
              <a:t>;</a:t>
            </a:r>
          </a:p>
          <a:p>
            <a:pPr marL="0" indent="0" algn="just">
              <a:buNone/>
            </a:pPr>
            <a:r>
              <a:rPr lang="ru-RU" sz="2800" b="1" dirty="0" smtClean="0">
                <a:solidFill>
                  <a:srgbClr val="600000"/>
                </a:solidFill>
              </a:rPr>
              <a:t>-</a:t>
            </a:r>
            <a:r>
              <a:rPr lang="en-US" sz="2800" b="1" dirty="0" smtClean="0">
                <a:solidFill>
                  <a:srgbClr val="600000"/>
                </a:solidFill>
              </a:rPr>
              <a:t>  </a:t>
            </a:r>
            <a:r>
              <a:rPr lang="ru-RU" sz="2800" b="1" dirty="0" smtClean="0">
                <a:solidFill>
                  <a:srgbClr val="600000"/>
                </a:solidFill>
              </a:rPr>
              <a:t>периодической </a:t>
            </a:r>
            <a:r>
              <a:rPr lang="ru-RU" sz="2800" b="1" dirty="0">
                <a:solidFill>
                  <a:srgbClr val="600000"/>
                </a:solidFill>
              </a:rPr>
              <a:t>поверке и поверке после ремонта (также возможна внеочередная, экспертная и инспекционная поверка)</a:t>
            </a:r>
            <a:endParaRPr lang="uk-UA" sz="2800" b="1" dirty="0">
              <a:solidFill>
                <a:srgbClr val="600000"/>
              </a:solidFill>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spTree>
    <p:extLst>
      <p:ext uri="{BB962C8B-B14F-4D97-AF65-F5344CB8AC3E}">
        <p14:creationId xmlns:p14="http://schemas.microsoft.com/office/powerpoint/2010/main" val="104471436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2D9F8"/>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794" y="0"/>
            <a:ext cx="9144000" cy="622514"/>
          </a:xfrm>
        </p:spPr>
        <p:txBody>
          <a:bodyPr>
            <a:noAutofit/>
          </a:bodyPr>
          <a:lstStyle/>
          <a:p>
            <a:r>
              <a:rPr lang="ru-RU" sz="3600" b="1" dirty="0" smtClean="0">
                <a:solidFill>
                  <a:srgbClr val="C00000"/>
                </a:solidFill>
              </a:rPr>
              <a:t/>
            </a:r>
            <a:br>
              <a:rPr lang="ru-RU" sz="3600" b="1" dirty="0" smtClean="0">
                <a:solidFill>
                  <a:srgbClr val="C00000"/>
                </a:solidFill>
              </a:rPr>
            </a:br>
            <a:r>
              <a:rPr lang="ru-RU" sz="2200" b="1" dirty="0">
                <a:solidFill>
                  <a:srgbClr val="600000"/>
                </a:solidFill>
                <a:latin typeface="+mn-lt"/>
                <a:ea typeface="+mn-ea"/>
                <a:cs typeface="+mn-cs"/>
              </a:rPr>
              <a:t>Действие Технического регламента законодательно регулируемых средств измерительной техники распространяется на:</a:t>
            </a:r>
            <a:br>
              <a:rPr lang="ru-RU" sz="2200" b="1" dirty="0">
                <a:solidFill>
                  <a:srgbClr val="600000"/>
                </a:solidFill>
                <a:latin typeface="+mn-lt"/>
                <a:ea typeface="+mn-ea"/>
                <a:cs typeface="+mn-cs"/>
              </a:rPr>
            </a:br>
            <a:endParaRPr lang="ru-RU" sz="2200" b="1" dirty="0">
              <a:solidFill>
                <a:srgbClr val="600000"/>
              </a:solidFill>
              <a:latin typeface="+mn-lt"/>
              <a:ea typeface="+mn-ea"/>
              <a:cs typeface="+mn-cs"/>
            </a:endParaRPr>
          </a:p>
        </p:txBody>
      </p:sp>
      <p:sp>
        <p:nvSpPr>
          <p:cNvPr id="5" name="TextBox 4"/>
          <p:cNvSpPr txBox="1"/>
          <p:nvPr/>
        </p:nvSpPr>
        <p:spPr>
          <a:xfrm>
            <a:off x="251520" y="2204864"/>
            <a:ext cx="8640960" cy="369332"/>
          </a:xfrm>
          <a:prstGeom prst="rect">
            <a:avLst/>
          </a:prstGeom>
          <a:noFill/>
        </p:spPr>
        <p:txBody>
          <a:bodyPr wrap="square" rtlCol="0">
            <a:spAutoFit/>
          </a:bodyPr>
          <a:lstStyle/>
          <a:p>
            <a:pPr fontAlgn="auto">
              <a:spcBef>
                <a:spcPts val="0"/>
              </a:spcBef>
              <a:spcAft>
                <a:spcPts val="0"/>
              </a:spcAft>
            </a:pPr>
            <a:endParaRPr lang="ru-RU">
              <a:solidFill>
                <a:prstClr val="black"/>
              </a:solidFill>
              <a:latin typeface="Calibri"/>
            </a:endParaRPr>
          </a:p>
        </p:txBody>
      </p:sp>
      <p:graphicFrame>
        <p:nvGraphicFramePr>
          <p:cNvPr id="3" name="Таблица 2"/>
          <p:cNvGraphicFramePr>
            <a:graphicFrameLocks noGrp="1"/>
          </p:cNvGraphicFramePr>
          <p:nvPr>
            <p:extLst>
              <p:ext uri="{D42A27DB-BD31-4B8C-83A1-F6EECF244321}">
                <p14:modId xmlns:p14="http://schemas.microsoft.com/office/powerpoint/2010/main" val="3545228844"/>
              </p:ext>
            </p:extLst>
          </p:nvPr>
        </p:nvGraphicFramePr>
        <p:xfrm>
          <a:off x="7794" y="836712"/>
          <a:ext cx="9108505" cy="6021284"/>
        </p:xfrm>
        <a:graphic>
          <a:graphicData uri="http://schemas.openxmlformats.org/drawingml/2006/table">
            <a:tbl>
              <a:tblPr firstRow="1" bandRow="1">
                <a:tableStyleId>{5C22544A-7EE6-4342-B048-85BDC9FD1C3A}</a:tableStyleId>
              </a:tblPr>
              <a:tblGrid>
                <a:gridCol w="841963"/>
                <a:gridCol w="6754373"/>
                <a:gridCol w="1512169"/>
              </a:tblGrid>
              <a:tr h="840180">
                <a:tc>
                  <a:txBody>
                    <a:bodyPr/>
                    <a:lstStyle/>
                    <a:p>
                      <a:pPr algn="ctr"/>
                      <a:r>
                        <a:rPr lang="ru-RU" sz="1600" b="1" dirty="0" smtClean="0"/>
                        <a:t>№ пун-</a:t>
                      </a:r>
                      <a:r>
                        <a:rPr lang="ru-RU" sz="1600" b="1" dirty="0" err="1" smtClean="0"/>
                        <a:t>кта</a:t>
                      </a:r>
                      <a:r>
                        <a:rPr lang="ru-RU" sz="1600" b="1" dirty="0" smtClean="0"/>
                        <a:t> ТР</a:t>
                      </a:r>
                      <a:endParaRPr lang="ru-RU" sz="1600" b="1" dirty="0"/>
                    </a:p>
                  </a:txBody>
                  <a:tcPr anchor="ctr"/>
                </a:tc>
                <a:tc>
                  <a:txBody>
                    <a:bodyPr/>
                    <a:lstStyle/>
                    <a:p>
                      <a:pPr algn="ctr"/>
                      <a:r>
                        <a:rPr lang="ru-RU" sz="1600" b="1" dirty="0" smtClean="0"/>
                        <a:t>Группа средств</a:t>
                      </a:r>
                      <a:r>
                        <a:rPr lang="ru-RU" sz="1600" b="1" baseline="0" dirty="0" smtClean="0"/>
                        <a:t> измерительной техники</a:t>
                      </a:r>
                      <a:endParaRPr lang="ru-RU" sz="1600" b="1" dirty="0"/>
                    </a:p>
                  </a:txBody>
                  <a:tcPr anchor="ctr"/>
                </a:tc>
                <a:tc>
                  <a:txBody>
                    <a:bodyPr/>
                    <a:lstStyle/>
                    <a:p>
                      <a:pPr algn="ctr"/>
                      <a:r>
                        <a:rPr lang="ru-RU" sz="1600" b="1" dirty="0" smtClean="0"/>
                        <a:t>Процедура оценки соответствия</a:t>
                      </a:r>
                      <a:endParaRPr lang="ru-RU" sz="1600" b="1" dirty="0"/>
                    </a:p>
                  </a:txBody>
                  <a:tcPr anchor="ctr"/>
                </a:tc>
              </a:tr>
              <a:tr h="886856">
                <a:tc>
                  <a:txBody>
                    <a:bodyPr/>
                    <a:lstStyle/>
                    <a:p>
                      <a:pPr algn="ctr"/>
                      <a:r>
                        <a:rPr lang="ru-RU" sz="1700" b="0" dirty="0" smtClean="0"/>
                        <a:t>4</a:t>
                      </a:r>
                      <a:endParaRPr lang="ru-RU" sz="1700" b="0" dirty="0"/>
                    </a:p>
                  </a:txBody>
                  <a:tcPr/>
                </a:tc>
                <a:tc>
                  <a:txBody>
                    <a:bodyPr/>
                    <a:lstStyle/>
                    <a:p>
                      <a:r>
                        <a:rPr lang="ru-RU" sz="1700" b="0" dirty="0" smtClean="0"/>
                        <a:t>Анализаторы медицинского назначения (биохимические, гематологические, электролитов и газов в крови,</a:t>
                      </a:r>
                      <a:r>
                        <a:rPr lang="ru-RU" sz="1700" b="0" baseline="0" dirty="0" smtClean="0"/>
                        <a:t> иммуноферментные, флуоресцентные, хемилюминесцентные, электрохимические)</a:t>
                      </a:r>
                      <a:endParaRPr lang="ru-RU" sz="1700" b="0" dirty="0"/>
                    </a:p>
                  </a:txBody>
                  <a:tcPr/>
                </a:tc>
                <a:tc>
                  <a:txBody>
                    <a:bodyPr/>
                    <a:lstStyle/>
                    <a:p>
                      <a:pPr algn="ctr"/>
                      <a:r>
                        <a:rPr lang="en-US" sz="1700" b="0" dirty="0" smtClean="0"/>
                        <a:t>B+D,</a:t>
                      </a:r>
                      <a:r>
                        <a:rPr lang="en-US" sz="1700" b="0" baseline="0" dirty="0" smtClean="0"/>
                        <a:t> B+F, G</a:t>
                      </a:r>
                      <a:endParaRPr lang="ru-RU" sz="1700" b="0" dirty="0"/>
                    </a:p>
                  </a:txBody>
                  <a:tcPr/>
                </a:tc>
              </a:tr>
              <a:tr h="357854">
                <a:tc>
                  <a:txBody>
                    <a:bodyPr/>
                    <a:lstStyle/>
                    <a:p>
                      <a:pPr algn="ctr"/>
                      <a:r>
                        <a:rPr lang="en-US" sz="1700" b="0" dirty="0" smtClean="0"/>
                        <a:t>8</a:t>
                      </a:r>
                      <a:endParaRPr lang="ru-RU" sz="1700" b="0" dirty="0"/>
                    </a:p>
                  </a:txBody>
                  <a:tcPr/>
                </a:tc>
                <a:tc>
                  <a:txBody>
                    <a:bodyPr/>
                    <a:lstStyle/>
                    <a:p>
                      <a:r>
                        <a:rPr lang="ru-RU" sz="1700" b="0" dirty="0" smtClean="0"/>
                        <a:t>Аудиометры</a:t>
                      </a:r>
                      <a:r>
                        <a:rPr lang="ru-RU" sz="1700" b="0" baseline="0" dirty="0" smtClean="0"/>
                        <a:t> чистого тона</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13</a:t>
                      </a:r>
                      <a:endParaRPr lang="ru-RU" sz="1700" b="0" dirty="0"/>
                    </a:p>
                  </a:txBody>
                  <a:tcPr/>
                </a:tc>
                <a:tc>
                  <a:txBody>
                    <a:bodyPr/>
                    <a:lstStyle/>
                    <a:p>
                      <a:r>
                        <a:rPr lang="ru-RU" sz="1700" b="0" dirty="0" smtClean="0"/>
                        <a:t>Измерители</a:t>
                      </a:r>
                      <a:r>
                        <a:rPr lang="ru-RU" sz="1700" b="0" baseline="0" dirty="0" smtClean="0"/>
                        <a:t> артериального давления</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a:t>
                      </a:r>
                      <a:endParaRPr lang="ru-RU" sz="1700" b="0" dirty="0"/>
                    </a:p>
                  </a:txBody>
                  <a:tcPr/>
                </a:tc>
              </a:tr>
              <a:tr h="357854">
                <a:tc>
                  <a:txBody>
                    <a:bodyPr/>
                    <a:lstStyle/>
                    <a:p>
                      <a:pPr algn="ctr"/>
                      <a:r>
                        <a:rPr lang="ru-RU" sz="1700" b="0" dirty="0" smtClean="0"/>
                        <a:t>32</a:t>
                      </a:r>
                      <a:endParaRPr lang="ru-RU" sz="1700" b="0" dirty="0"/>
                    </a:p>
                  </a:txBody>
                  <a:tcPr/>
                </a:tc>
                <a:tc>
                  <a:txBody>
                    <a:bodyPr/>
                    <a:lstStyle/>
                    <a:p>
                      <a:r>
                        <a:rPr lang="ru-RU" sz="1700" b="0" dirty="0" smtClean="0"/>
                        <a:t>Дозаторы медицинские пипеточные и поршневые</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34</a:t>
                      </a:r>
                      <a:endParaRPr lang="ru-RU" sz="1700" b="0" dirty="0"/>
                    </a:p>
                  </a:txBody>
                  <a:tcPr/>
                </a:tc>
                <a:tc>
                  <a:txBody>
                    <a:bodyPr/>
                    <a:lstStyle/>
                    <a:p>
                      <a:r>
                        <a:rPr lang="ru-RU" sz="1700" b="0" dirty="0" smtClean="0"/>
                        <a:t>Электрокардиографы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35</a:t>
                      </a:r>
                      <a:endParaRPr lang="ru-RU" sz="1700" b="0" dirty="0"/>
                    </a:p>
                  </a:txBody>
                  <a:tcPr/>
                </a:tc>
                <a:tc>
                  <a:txBody>
                    <a:bodyPr/>
                    <a:lstStyle/>
                    <a:p>
                      <a:r>
                        <a:rPr lang="ru-RU" sz="1700" b="0" dirty="0" err="1" smtClean="0"/>
                        <a:t>Энцефалографы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37</a:t>
                      </a:r>
                      <a:endParaRPr lang="ru-RU" sz="1700" b="0" dirty="0"/>
                    </a:p>
                  </a:txBody>
                  <a:tcPr/>
                </a:tc>
                <a:tc>
                  <a:txBody>
                    <a:bodyPr/>
                    <a:lstStyle/>
                    <a:p>
                      <a:r>
                        <a:rPr lang="ru-RU" sz="1700" b="0" dirty="0" err="1" smtClean="0"/>
                        <a:t>Кардиодефибрилляторы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38</a:t>
                      </a:r>
                      <a:endParaRPr lang="ru-RU" sz="1700" b="0" dirty="0"/>
                    </a:p>
                  </a:txBody>
                  <a:tcPr/>
                </a:tc>
                <a:tc>
                  <a:txBody>
                    <a:bodyPr/>
                    <a:lstStyle/>
                    <a:p>
                      <a:r>
                        <a:rPr lang="ru-RU" sz="1700" b="0" dirty="0" smtClean="0"/>
                        <a:t>Кондуктометры, рН-метры, </a:t>
                      </a:r>
                      <a:r>
                        <a:rPr lang="ru-RU" sz="1700" b="0" dirty="0" err="1" smtClean="0"/>
                        <a:t>титраторы</a:t>
                      </a:r>
                      <a:r>
                        <a:rPr lang="ru-RU" sz="1700" b="0" dirty="0" smtClean="0"/>
                        <a:t>, </a:t>
                      </a:r>
                      <a:r>
                        <a:rPr lang="ru-RU" sz="1700" b="0" dirty="0" err="1" smtClean="0"/>
                        <a:t>иономеры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44</a:t>
                      </a:r>
                      <a:endParaRPr lang="ru-RU" sz="1700" b="0" dirty="0"/>
                    </a:p>
                  </a:txBody>
                  <a:tcPr/>
                </a:tc>
                <a:tc>
                  <a:txBody>
                    <a:bodyPr/>
                    <a:lstStyle/>
                    <a:p>
                      <a:r>
                        <a:rPr lang="ru-RU" sz="1700" b="0" dirty="0" smtClean="0"/>
                        <a:t>Медицинские термометры </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48</a:t>
                      </a:r>
                      <a:endParaRPr lang="ru-RU" sz="1700" b="0" dirty="0"/>
                    </a:p>
                  </a:txBody>
                  <a:tcPr/>
                </a:tc>
                <a:tc>
                  <a:txBody>
                    <a:bodyPr/>
                    <a:lstStyle/>
                    <a:p>
                      <a:r>
                        <a:rPr lang="ru-RU" sz="1700" b="0" dirty="0" smtClean="0"/>
                        <a:t>Мониторы</a:t>
                      </a:r>
                      <a:r>
                        <a:rPr lang="ru-RU" sz="1700" b="0" baseline="0" dirty="0" smtClean="0"/>
                        <a:t> пациента</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ru-RU" sz="1700" b="0" dirty="0" smtClean="0"/>
                        <a:t>58</a:t>
                      </a:r>
                      <a:endParaRPr lang="ru-RU" sz="1700" b="0" dirty="0"/>
                    </a:p>
                  </a:txBody>
                  <a:tcPr/>
                </a:tc>
                <a:tc>
                  <a:txBody>
                    <a:bodyPr/>
                    <a:lstStyle/>
                    <a:p>
                      <a:r>
                        <a:rPr lang="ru-RU" sz="1700" b="0" dirty="0" smtClean="0"/>
                        <a:t>Рефрактометры, </a:t>
                      </a:r>
                      <a:r>
                        <a:rPr lang="ru-RU" sz="1700" b="0" dirty="0" err="1" smtClean="0"/>
                        <a:t>офтальмометры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F1, G</a:t>
                      </a:r>
                      <a:endParaRPr lang="ru-RU" sz="1700" b="0" dirty="0"/>
                    </a:p>
                  </a:txBody>
                  <a:tcPr/>
                </a:tc>
              </a:tr>
              <a:tr h="357854">
                <a:tc>
                  <a:txBody>
                    <a:bodyPr/>
                    <a:lstStyle/>
                    <a:p>
                      <a:pPr algn="ctr"/>
                      <a:r>
                        <a:rPr lang="en-US" sz="1700" b="0" dirty="0" smtClean="0"/>
                        <a:t>72</a:t>
                      </a:r>
                      <a:endParaRPr lang="ru-RU" sz="1700" b="0" dirty="0"/>
                    </a:p>
                  </a:txBody>
                  <a:tcPr/>
                </a:tc>
                <a:tc>
                  <a:txBody>
                    <a:bodyPr/>
                    <a:lstStyle/>
                    <a:p>
                      <a:r>
                        <a:rPr lang="ru-RU" sz="1700" b="0" dirty="0" smtClean="0"/>
                        <a:t>Ультразвуковые</a:t>
                      </a:r>
                      <a:r>
                        <a:rPr lang="ru-RU" sz="1700" b="0" baseline="0" dirty="0" smtClean="0"/>
                        <a:t> диагностические приборы</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r h="357854">
                <a:tc>
                  <a:txBody>
                    <a:bodyPr/>
                    <a:lstStyle/>
                    <a:p>
                      <a:pPr algn="ctr"/>
                      <a:r>
                        <a:rPr lang="en-US" sz="1700" b="0" dirty="0" smtClean="0"/>
                        <a:t>7</a:t>
                      </a:r>
                      <a:r>
                        <a:rPr lang="ru-RU" sz="1700" b="0" dirty="0" smtClean="0"/>
                        <a:t>5</a:t>
                      </a:r>
                      <a:endParaRPr lang="ru-RU" sz="1700" b="0" dirty="0"/>
                    </a:p>
                  </a:txBody>
                  <a:tcPr/>
                </a:tc>
                <a:tc>
                  <a:txBody>
                    <a:bodyPr/>
                    <a:lstStyle/>
                    <a:p>
                      <a:r>
                        <a:rPr lang="ru-RU" sz="1700" b="0" dirty="0" smtClean="0"/>
                        <a:t>Хроматографы газовые и жидкостные</a:t>
                      </a:r>
                      <a:endParaRPr lang="ru-RU" sz="1700" b="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700" b="0" dirty="0" smtClean="0"/>
                        <a:t>B+D,</a:t>
                      </a:r>
                      <a:r>
                        <a:rPr lang="en-US" sz="1700" b="0" baseline="0" dirty="0" smtClean="0"/>
                        <a:t> B+F, G</a:t>
                      </a:r>
                      <a:endParaRPr lang="ru-RU" sz="1700" b="0" dirty="0"/>
                    </a:p>
                  </a:txBody>
                  <a:tcPr/>
                </a:tc>
              </a:tr>
            </a:tbl>
          </a:graphicData>
        </a:graphic>
      </p:graphicFrame>
    </p:spTree>
    <p:extLst>
      <p:ext uri="{BB962C8B-B14F-4D97-AF65-F5344CB8AC3E}">
        <p14:creationId xmlns:p14="http://schemas.microsoft.com/office/powerpoint/2010/main" val="22780113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116632"/>
            <a:ext cx="9144000" cy="694522"/>
          </a:xfrm>
        </p:spPr>
        <p:txBody>
          <a:bodyPr>
            <a:noAutofit/>
          </a:bodyPr>
          <a:lstStyle/>
          <a:p>
            <a:r>
              <a:rPr lang="ru-RU" sz="2800" b="1" dirty="0">
                <a:solidFill>
                  <a:srgbClr val="600000"/>
                </a:solidFill>
                <a:latin typeface="+mn-lt"/>
                <a:ea typeface="+mn-ea"/>
                <a:cs typeface="+mn-cs"/>
              </a:rPr>
              <a:t>Процедуры оценки соответствия:</a:t>
            </a:r>
          </a:p>
        </p:txBody>
      </p:sp>
      <p:sp>
        <p:nvSpPr>
          <p:cNvPr id="5" name="TextBox 4"/>
          <p:cNvSpPr txBox="1"/>
          <p:nvPr/>
        </p:nvSpPr>
        <p:spPr>
          <a:xfrm>
            <a:off x="251520" y="2204864"/>
            <a:ext cx="8640960" cy="369332"/>
          </a:xfrm>
          <a:prstGeom prst="rect">
            <a:avLst/>
          </a:prstGeom>
          <a:noFill/>
        </p:spPr>
        <p:txBody>
          <a:bodyPr wrap="square" rtlCol="0">
            <a:spAutoFit/>
          </a:bodyPr>
          <a:lstStyle/>
          <a:p>
            <a:pPr fontAlgn="auto">
              <a:spcBef>
                <a:spcPts val="0"/>
              </a:spcBef>
              <a:spcAft>
                <a:spcPts val="0"/>
              </a:spcAft>
            </a:pPr>
            <a:endParaRPr lang="ru-RU">
              <a:solidFill>
                <a:prstClr val="black"/>
              </a:solidFill>
              <a:latin typeface="Calibri"/>
            </a:endParaRPr>
          </a:p>
        </p:txBody>
      </p:sp>
      <p:graphicFrame>
        <p:nvGraphicFramePr>
          <p:cNvPr id="3" name="Таблица 2"/>
          <p:cNvGraphicFramePr>
            <a:graphicFrameLocks noGrp="1"/>
          </p:cNvGraphicFramePr>
          <p:nvPr>
            <p:extLst/>
          </p:nvPr>
        </p:nvGraphicFramePr>
        <p:xfrm>
          <a:off x="0" y="958006"/>
          <a:ext cx="9093156" cy="2885440"/>
        </p:xfrm>
        <a:graphic>
          <a:graphicData uri="http://schemas.openxmlformats.org/drawingml/2006/table">
            <a:tbl>
              <a:tblPr firstRow="1" bandRow="1">
                <a:tableStyleId>{5C22544A-7EE6-4342-B048-85BDC9FD1C3A}</a:tableStyleId>
              </a:tblPr>
              <a:tblGrid>
                <a:gridCol w="1619672"/>
                <a:gridCol w="4032448"/>
                <a:gridCol w="3441036"/>
              </a:tblGrid>
              <a:tr h="370840">
                <a:tc>
                  <a:txBody>
                    <a:bodyPr/>
                    <a:lstStyle/>
                    <a:p>
                      <a:pPr algn="ctr"/>
                      <a:r>
                        <a:rPr lang="ru-RU" dirty="0" smtClean="0"/>
                        <a:t>Обозначение модуля</a:t>
                      </a:r>
                      <a:endParaRPr lang="ru-RU" dirty="0"/>
                    </a:p>
                  </a:txBody>
                  <a:tcPr/>
                </a:tc>
                <a:tc>
                  <a:txBody>
                    <a:bodyPr/>
                    <a:lstStyle/>
                    <a:p>
                      <a:pPr algn="ctr"/>
                      <a:r>
                        <a:rPr lang="ru-RU" dirty="0" smtClean="0"/>
                        <a:t>Наименование процедуры</a:t>
                      </a:r>
                      <a:endParaRPr lang="ru-RU" dirty="0"/>
                    </a:p>
                  </a:txBody>
                  <a:tcPr/>
                </a:tc>
                <a:tc>
                  <a:txBody>
                    <a:bodyPr/>
                    <a:lstStyle/>
                    <a:p>
                      <a:pPr algn="ctr"/>
                      <a:r>
                        <a:rPr lang="ru-RU" dirty="0" smtClean="0"/>
                        <a:t>Итоговый документ</a:t>
                      </a:r>
                      <a:endParaRPr lang="ru-RU" dirty="0"/>
                    </a:p>
                  </a:txBody>
                  <a:tcPr/>
                </a:tc>
              </a:tr>
              <a:tr h="370840">
                <a:tc>
                  <a:txBody>
                    <a:bodyPr/>
                    <a:lstStyle/>
                    <a:p>
                      <a:pPr algn="ctr"/>
                      <a:r>
                        <a:rPr lang="en-US" dirty="0" smtClean="0"/>
                        <a:t>B</a:t>
                      </a:r>
                      <a:endParaRPr lang="ru-RU" dirty="0"/>
                    </a:p>
                  </a:txBody>
                  <a:tcPr/>
                </a:tc>
                <a:tc>
                  <a:txBody>
                    <a:bodyPr/>
                    <a:lstStyle/>
                    <a:p>
                      <a:r>
                        <a:rPr lang="ru-RU" dirty="0" smtClean="0"/>
                        <a:t>Проверка типа</a:t>
                      </a:r>
                      <a:endParaRPr lang="ru-RU" dirty="0"/>
                    </a:p>
                  </a:txBody>
                  <a:tcPr/>
                </a:tc>
                <a:tc>
                  <a:txBody>
                    <a:bodyPr/>
                    <a:lstStyle/>
                    <a:p>
                      <a:pPr algn="ctr"/>
                      <a:r>
                        <a:rPr lang="ru-RU" dirty="0" smtClean="0"/>
                        <a:t>Сертификат проверки типа</a:t>
                      </a:r>
                      <a:endParaRPr lang="ru-RU" dirty="0"/>
                    </a:p>
                  </a:txBody>
                  <a:tcPr/>
                </a:tc>
              </a:tr>
              <a:tr h="370840">
                <a:tc>
                  <a:txBody>
                    <a:bodyPr/>
                    <a:lstStyle/>
                    <a:p>
                      <a:pPr algn="ctr"/>
                      <a:r>
                        <a:rPr lang="en-US" dirty="0" smtClean="0"/>
                        <a:t>D</a:t>
                      </a:r>
                      <a:endParaRPr lang="ru-RU" dirty="0"/>
                    </a:p>
                  </a:txBody>
                  <a:tcPr/>
                </a:tc>
                <a:tc>
                  <a:txBody>
                    <a:bodyPr/>
                    <a:lstStyle/>
                    <a:p>
                      <a:r>
                        <a:rPr lang="ru-RU" dirty="0" smtClean="0"/>
                        <a:t>Соответствие</a:t>
                      </a:r>
                      <a:r>
                        <a:rPr lang="ru-RU" baseline="0" dirty="0" smtClean="0"/>
                        <a:t> типа путем обеспечения качества производственного процесса</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Сертификат</a:t>
                      </a:r>
                      <a:r>
                        <a:rPr lang="ru-RU" baseline="0" dirty="0" smtClean="0"/>
                        <a:t> признания системы управления качеством</a:t>
                      </a:r>
                      <a:endParaRPr lang="ru-RU" dirty="0"/>
                    </a:p>
                  </a:txBody>
                  <a:tcPr/>
                </a:tc>
              </a:tr>
              <a:tr h="370840">
                <a:tc>
                  <a:txBody>
                    <a:bodyPr/>
                    <a:lstStyle/>
                    <a:p>
                      <a:pPr algn="ctr"/>
                      <a:r>
                        <a:rPr lang="en-US" dirty="0" smtClean="0"/>
                        <a:t>F</a:t>
                      </a:r>
                      <a:endParaRPr lang="ru-RU" dirty="0"/>
                    </a:p>
                  </a:txBody>
                  <a:tcPr/>
                </a:tc>
                <a:tc>
                  <a:txBody>
                    <a:bodyPr/>
                    <a:lstStyle/>
                    <a:p>
                      <a:r>
                        <a:rPr lang="ru-RU" dirty="0" smtClean="0"/>
                        <a:t>Соответствие типа по результатам проверки средств измерительной техники</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Сертификат соответствия (утвержденному типу)</a:t>
                      </a:r>
                      <a:endParaRPr lang="ru-RU" dirty="0"/>
                    </a:p>
                  </a:txBody>
                  <a:tcPr/>
                </a:tc>
              </a:tr>
              <a:tr h="370840">
                <a:tc>
                  <a:txBody>
                    <a:bodyPr/>
                    <a:lstStyle/>
                    <a:p>
                      <a:pPr algn="ctr"/>
                      <a:r>
                        <a:rPr lang="en-US" dirty="0" smtClean="0"/>
                        <a:t>F1</a:t>
                      </a:r>
                      <a:endParaRPr lang="ru-RU" dirty="0"/>
                    </a:p>
                  </a:txBody>
                  <a:tcPr/>
                </a:tc>
                <a:tc>
                  <a:txBody>
                    <a:bodyPr/>
                    <a:lstStyle/>
                    <a:p>
                      <a:r>
                        <a:rPr lang="ru-RU" dirty="0" smtClean="0"/>
                        <a:t>Соответствие по результатам проверки</a:t>
                      </a:r>
                      <a:r>
                        <a:rPr lang="ru-RU" baseline="0" dirty="0" smtClean="0"/>
                        <a:t> средства измерительной техники</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Сертификат соответствия (требованиям технического регламента)</a:t>
                      </a:r>
                      <a:endParaRPr lang="ru-RU" dirty="0"/>
                    </a:p>
                  </a:txBody>
                  <a:tcPr/>
                </a:tc>
              </a:tr>
              <a:tr h="370840">
                <a:tc>
                  <a:txBody>
                    <a:bodyPr/>
                    <a:lstStyle/>
                    <a:p>
                      <a:pPr algn="ctr"/>
                      <a:r>
                        <a:rPr lang="en-US" dirty="0" smtClean="0"/>
                        <a:t>G</a:t>
                      </a:r>
                      <a:endParaRPr lang="ru-RU" dirty="0"/>
                    </a:p>
                  </a:txBody>
                  <a:tcPr/>
                </a:tc>
                <a:tc>
                  <a:txBody>
                    <a:bodyPr/>
                    <a:lstStyle/>
                    <a:p>
                      <a:r>
                        <a:rPr lang="ru-RU" dirty="0" smtClean="0"/>
                        <a:t>Соответствие по результатам проверки каждого отдельного средства измерительной техники</a:t>
                      </a:r>
                      <a:endParaRPr lang="ru-RU"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dirty="0" smtClean="0"/>
                        <a:t>Сертификат соответствия (требованиям технического регламента)</a:t>
                      </a:r>
                      <a:endParaRPr lang="ru-RU" dirty="0"/>
                    </a:p>
                  </a:txBody>
                  <a:tcPr/>
                </a:tc>
              </a:tr>
            </a:tbl>
          </a:graphicData>
        </a:graphic>
      </p:graphicFrame>
    </p:spTree>
    <p:extLst>
      <p:ext uri="{BB962C8B-B14F-4D97-AF65-F5344CB8AC3E}">
        <p14:creationId xmlns:p14="http://schemas.microsoft.com/office/powerpoint/2010/main" val="11210096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7098"/>
            <a:ext cx="9144000" cy="6850902"/>
          </a:xfrm>
        </p:spPr>
        <p:txBody>
          <a:bodyPr>
            <a:noAutofit/>
          </a:bodyPr>
          <a:lstStyle/>
          <a:p>
            <a:pPr algn="l"/>
            <a:r>
              <a:rPr lang="ru-RU" sz="2800" i="1" dirty="0">
                <a:solidFill>
                  <a:srgbClr val="600000"/>
                </a:solidFill>
                <a:latin typeface="+mn-lt"/>
                <a:ea typeface="+mn-ea"/>
                <a:cs typeface="+mn-cs"/>
              </a:rPr>
              <a:t>Поверка законодательно регулируемых средств измерительной техники проводится в соответствии с </a:t>
            </a:r>
            <a:r>
              <a:rPr lang="ru-RU" sz="2800" b="1" dirty="0">
                <a:solidFill>
                  <a:srgbClr val="600000"/>
                </a:solidFill>
                <a:latin typeface="+mn-lt"/>
                <a:ea typeface="+mn-ea"/>
                <a:cs typeface="+mn-cs"/>
              </a:rPr>
              <a:t>«Порядком проведения поверки законодательно регулируемых средств измерительной техники, пребывающих в эксплуатации, и оформления ее результатов».</a:t>
            </a:r>
            <a:br>
              <a:rPr lang="ru-RU" sz="2800" b="1" dirty="0">
                <a:solidFill>
                  <a:srgbClr val="600000"/>
                </a:solidFill>
                <a:latin typeface="+mn-lt"/>
                <a:ea typeface="+mn-ea"/>
                <a:cs typeface="+mn-cs"/>
              </a:rPr>
            </a:br>
            <a:r>
              <a:rPr lang="ru-RU" sz="2800" i="1" dirty="0">
                <a:solidFill>
                  <a:srgbClr val="600000"/>
                </a:solidFill>
                <a:latin typeface="+mn-lt"/>
                <a:ea typeface="+mn-ea"/>
                <a:cs typeface="+mn-cs"/>
              </a:rPr>
              <a:t>Перечень законодательно регулируемых средств измерительной техники установлен </a:t>
            </a:r>
            <a:r>
              <a:rPr lang="ru-RU" sz="2800" dirty="0">
                <a:solidFill>
                  <a:srgbClr val="600000"/>
                </a:solidFill>
                <a:latin typeface="+mn-lt"/>
                <a:ea typeface="+mn-ea"/>
                <a:cs typeface="+mn-cs"/>
              </a:rPr>
              <a:t/>
            </a:r>
            <a:br>
              <a:rPr lang="ru-RU" sz="2800" dirty="0">
                <a:solidFill>
                  <a:srgbClr val="600000"/>
                </a:solidFill>
                <a:latin typeface="+mn-lt"/>
                <a:ea typeface="+mn-ea"/>
                <a:cs typeface="+mn-cs"/>
              </a:rPr>
            </a:br>
            <a:r>
              <a:rPr lang="ru-RU" sz="2800" b="1" dirty="0">
                <a:solidFill>
                  <a:srgbClr val="600000"/>
                </a:solidFill>
                <a:latin typeface="+mn-lt"/>
                <a:ea typeface="+mn-ea"/>
                <a:cs typeface="+mn-cs"/>
              </a:rPr>
              <a:t>«Перечнем категорий законодательно регулируемых средств измерительной техники, подлежащих периодической поверке».</a:t>
            </a:r>
            <a:br>
              <a:rPr lang="ru-RU" sz="2800" b="1" dirty="0">
                <a:solidFill>
                  <a:srgbClr val="600000"/>
                </a:solidFill>
                <a:latin typeface="+mn-lt"/>
                <a:ea typeface="+mn-ea"/>
                <a:cs typeface="+mn-cs"/>
              </a:rPr>
            </a:br>
            <a:r>
              <a:rPr lang="ru-RU" sz="2800" i="1" dirty="0" err="1">
                <a:solidFill>
                  <a:srgbClr val="600000"/>
                </a:solidFill>
                <a:latin typeface="+mn-lt"/>
                <a:ea typeface="+mn-ea"/>
                <a:cs typeface="+mn-cs"/>
              </a:rPr>
              <a:t>Межповерочные</a:t>
            </a:r>
            <a:r>
              <a:rPr lang="ru-RU" sz="2800" i="1" dirty="0">
                <a:solidFill>
                  <a:srgbClr val="600000"/>
                </a:solidFill>
                <a:latin typeface="+mn-lt"/>
                <a:ea typeface="+mn-ea"/>
                <a:cs typeface="+mn-cs"/>
              </a:rPr>
              <a:t> интервалы законодательно регулируемых средств измерительной техники установлены </a:t>
            </a:r>
            <a:r>
              <a:rPr lang="ru-RU" sz="2800" b="1" dirty="0">
                <a:solidFill>
                  <a:srgbClr val="600000"/>
                </a:solidFill>
                <a:latin typeface="+mn-lt"/>
                <a:ea typeface="+mn-ea"/>
                <a:cs typeface="+mn-cs"/>
              </a:rPr>
              <a:t>«</a:t>
            </a:r>
            <a:r>
              <a:rPr lang="ru-RU" sz="2800" b="1" dirty="0" err="1">
                <a:solidFill>
                  <a:srgbClr val="600000"/>
                </a:solidFill>
                <a:latin typeface="+mn-lt"/>
                <a:ea typeface="+mn-ea"/>
                <a:cs typeface="+mn-cs"/>
              </a:rPr>
              <a:t>Межповерочными</a:t>
            </a:r>
            <a:r>
              <a:rPr lang="ru-RU" sz="2800" b="1" dirty="0">
                <a:solidFill>
                  <a:srgbClr val="600000"/>
                </a:solidFill>
                <a:latin typeface="+mn-lt"/>
                <a:ea typeface="+mn-ea"/>
                <a:cs typeface="+mn-cs"/>
              </a:rPr>
              <a:t> интервалами законодательно регулируемых средств измерительной техники, пребывающих в эксплуатации, по категориям» </a:t>
            </a:r>
          </a:p>
        </p:txBody>
      </p:sp>
    </p:spTree>
    <p:extLst>
      <p:ext uri="{BB962C8B-B14F-4D97-AF65-F5344CB8AC3E}">
        <p14:creationId xmlns:p14="http://schemas.microsoft.com/office/powerpoint/2010/main" val="9104242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7" name="Объект 6"/>
          <p:cNvSpPr>
            <a:spLocks noGrp="1"/>
          </p:cNvSpPr>
          <p:nvPr>
            <p:ph sz="half" idx="1"/>
          </p:nvPr>
        </p:nvSpPr>
        <p:spPr>
          <a:xfrm>
            <a:off x="251520" y="116632"/>
            <a:ext cx="8644857" cy="1512168"/>
          </a:xfrm>
        </p:spPr>
        <p:txBody>
          <a:bodyPr>
            <a:noAutofit/>
          </a:bodyPr>
          <a:lstStyle/>
          <a:p>
            <a:pPr marL="0" indent="0" algn="just">
              <a:buNone/>
            </a:pPr>
            <a:r>
              <a:rPr lang="ru-RU" sz="2400" b="1" dirty="0" smtClean="0">
                <a:solidFill>
                  <a:srgbClr val="600000"/>
                </a:solidFill>
              </a:rPr>
              <a:t>Автоматизация клинической лабораторной диагностики </a:t>
            </a:r>
            <a:r>
              <a:rPr lang="ru-RU" sz="2400" b="1" dirty="0">
                <a:solidFill>
                  <a:srgbClr val="600000"/>
                </a:solidFill>
              </a:rPr>
              <a:t>при проведении клинико-биохимических,  гематологических, общеклинических, иммунологических,  молекулярно-биологических и гормональных </a:t>
            </a:r>
            <a:r>
              <a:rPr lang="ru-RU" sz="2400" b="1" dirty="0" smtClean="0">
                <a:solidFill>
                  <a:srgbClr val="600000"/>
                </a:solidFill>
              </a:rPr>
              <a:t>исследований влечет за собой создание новых средств измерительной техники</a:t>
            </a:r>
            <a:endParaRPr lang="uk-UA" sz="2400" b="1" dirty="0">
              <a:solidFill>
                <a:srgbClr val="600000"/>
              </a:solidFill>
            </a:endParaRPr>
          </a:p>
        </p:txBody>
      </p:sp>
      <p:pic>
        <p:nvPicPr>
          <p:cNvPr id="48" name="Picture 2" descr="flexor_xl_pic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574" y="2564904"/>
            <a:ext cx="2676501"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 name="Picture 1" descr="sf210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87029" y="4716619"/>
            <a:ext cx="1482232" cy="1255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Рисунок 2" descr="sewlabalfacap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01226" y="4365104"/>
            <a:ext cx="1797581" cy="18585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 name="Picture 3" descr="8310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55242" y="2047013"/>
            <a:ext cx="3093725" cy="217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2" descr="http://www.mindray.com/main/files/2005/10/09/463539852365.gif"/>
          <p:cNvPicPr>
            <a:picLocks noChangeAspect="1" noChangeArrowheads="1"/>
          </p:cNvPicPr>
          <p:nvPr/>
        </p:nvPicPr>
        <p:blipFill>
          <a:blip r:embed="rId6" r:link="rId7">
            <a:extLst>
              <a:ext uri="{28A0092B-C50C-407E-A947-70E740481C1C}">
                <a14:useLocalDpi xmlns:a14="http://schemas.microsoft.com/office/drawing/2010/main" val="0"/>
              </a:ext>
            </a:extLst>
          </a:blip>
          <a:srcRect/>
          <a:stretch>
            <a:fillRect/>
          </a:stretch>
        </p:blipFill>
        <p:spPr bwMode="auto">
          <a:xfrm>
            <a:off x="6412897" y="3861049"/>
            <a:ext cx="2724627" cy="20162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2" descr="8013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086579" y="2413372"/>
            <a:ext cx="2787015" cy="188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595359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7" name="Объект 6"/>
          <p:cNvSpPr>
            <a:spLocks noGrp="1"/>
          </p:cNvSpPr>
          <p:nvPr>
            <p:ph sz="half" idx="1"/>
          </p:nvPr>
        </p:nvSpPr>
        <p:spPr>
          <a:xfrm>
            <a:off x="323528" y="4185034"/>
            <a:ext cx="8568952" cy="2340310"/>
          </a:xfrm>
        </p:spPr>
        <p:txBody>
          <a:bodyPr>
            <a:noAutofit/>
          </a:bodyPr>
          <a:lstStyle/>
          <a:p>
            <a:pPr marL="0" lvl="0" indent="0" algn="just" eaLnBrk="0" fontAlgn="base" hangingPunct="0">
              <a:lnSpc>
                <a:spcPct val="100000"/>
              </a:lnSpc>
              <a:spcBef>
                <a:spcPct val="0"/>
              </a:spcBef>
              <a:spcAft>
                <a:spcPct val="0"/>
              </a:spcAft>
              <a:buClrTx/>
              <a:buSzTx/>
              <a:buNone/>
            </a:pP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Комплект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состоит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из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семи нейтральных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светофильтров и меры длин волн полос поглощения </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ПС-7.</a:t>
            </a:r>
            <a:endPar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0" indent="0" algn="just" eaLnBrk="0" fontAlgn="base" hangingPunct="0">
              <a:lnSpc>
                <a:spcPct val="100000"/>
              </a:lnSpc>
              <a:spcBef>
                <a:spcPct val="0"/>
              </a:spcBef>
              <a:spcAft>
                <a:spcPct val="0"/>
              </a:spcAft>
              <a:buClrTx/>
              <a:buSzTx/>
              <a:buNone/>
            </a:pPr>
            <a:r>
              <a:rPr lang="ru-RU"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Расширенная неопределенность значений спектрального коэффициента направленного пропускания</a:t>
            </a:r>
            <a:r>
              <a:rPr lang="ru-RU"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sym typeface="Symbol" panose="05050102010706020507" pitchFamily="18" charset="2"/>
              </a:rPr>
              <a:t> </a:t>
            </a:r>
            <a:r>
              <a:rPr lang="en-US" altLang="uk-UA" i="1" dirty="0" smtClean="0">
                <a:solidFill>
                  <a:schemeClr val="tx1"/>
                </a:solidFill>
                <a:latin typeface="Arial" panose="020B0604020202020204" pitchFamily="34" charset="0"/>
                <a:ea typeface="Times New Roman" panose="02020603050405020304" pitchFamily="18" charset="0"/>
                <a:sym typeface="Symbol" panose="05050102010706020507" pitchFamily="18" charset="2"/>
              </a:rPr>
              <a:t>(</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0,3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0,5</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в спектральном диапазоне от 200 до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2500</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smtClean="0">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a:latin typeface="Arial" panose="020B0604020202020204" pitchFamily="34" charset="0"/>
                <a:ea typeface="Times New Roman" panose="02020603050405020304" pitchFamily="18" charset="0"/>
                <a:cs typeface="Arial" panose="020B0604020202020204" pitchFamily="34" charset="0"/>
              </a:rPr>
              <a:t>;</a:t>
            </a:r>
            <a:endParaRPr lang="uk-UA" altLang="uk-UA" i="1" dirty="0">
              <a:solidFill>
                <a:schemeClr val="tx1"/>
              </a:solidFill>
              <a:sym typeface="Symbol" panose="05050102010706020507" pitchFamily="18" charset="2"/>
            </a:endParaRPr>
          </a:p>
          <a:p>
            <a:pPr marL="0" indent="0" algn="just" eaLnBrk="0" fontAlgn="base" hangingPunct="0">
              <a:lnSpc>
                <a:spcPct val="100000"/>
              </a:lnSpc>
              <a:spcBef>
                <a:spcPct val="0"/>
              </a:spcBef>
              <a:spcAft>
                <a:spcPct val="0"/>
              </a:spcAft>
              <a:buNone/>
            </a:pPr>
            <a:r>
              <a:rPr lang="ru-RU" i="1" dirty="0" smtClean="0">
                <a:latin typeface="Arial" panose="020B0604020202020204" pitchFamily="34" charset="0"/>
                <a:ea typeface="Times New Roman" panose="02020603050405020304" pitchFamily="18" charset="0"/>
                <a:cs typeface="Arial" panose="020B0604020202020204" pitchFamily="34" charset="0"/>
              </a:rPr>
              <a:t>Расширенная</a:t>
            </a:r>
            <a:r>
              <a:rPr lang="en-US" i="1" smtClean="0">
                <a:latin typeface="Arial" panose="020B0604020202020204" pitchFamily="34" charset="0"/>
                <a:ea typeface="Times New Roman" panose="02020603050405020304" pitchFamily="18" charset="0"/>
                <a:cs typeface="Arial" panose="020B0604020202020204" pitchFamily="34" charset="0"/>
              </a:rPr>
              <a:t> </a:t>
            </a:r>
            <a:r>
              <a:rPr lang="ru-RU" i="1" smtClean="0">
                <a:latin typeface="Arial" panose="020B0604020202020204" pitchFamily="34" charset="0"/>
                <a:ea typeface="Times New Roman" panose="02020603050405020304" pitchFamily="18" charset="0"/>
                <a:cs typeface="Arial" panose="020B0604020202020204" pitchFamily="34" charset="0"/>
              </a:rPr>
              <a:t>неопределенность </a:t>
            </a:r>
            <a:r>
              <a:rPr lang="ru-RU" i="1" dirty="0">
                <a:latin typeface="Arial" panose="020B0604020202020204" pitchFamily="34" charset="0"/>
                <a:ea typeface="Times New Roman" panose="02020603050405020304" pitchFamily="18" charset="0"/>
                <a:cs typeface="Arial" panose="020B0604020202020204" pitchFamily="34" charset="0"/>
              </a:rPr>
              <a:t>значений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максимумов </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поглощения </a:t>
            </a:r>
            <a:r>
              <a:rPr lang="ru-RU" altLang="uk-UA" i="1" dirty="0" smtClean="0">
                <a:latin typeface="Arial" panose="020B0604020202020204" pitchFamily="34" charset="0"/>
                <a:ea typeface="Times New Roman" panose="02020603050405020304" pitchFamily="18" charset="0"/>
                <a:sym typeface="Symbol" panose="05050102010706020507" pitchFamily="18" charset="2"/>
              </a:rPr>
              <a:t></a:t>
            </a:r>
            <a:r>
              <a:rPr lang="ru-RU" altLang="uk-UA" i="1" dirty="0" smtClean="0">
                <a:latin typeface="Arial" panose="020B0604020202020204" pitchFamily="34" charset="0"/>
                <a:ea typeface="Times New Roman" panose="02020603050405020304" pitchFamily="18" charset="0"/>
                <a:cs typeface="Arial" panose="020B0604020202020204" pitchFamily="34" charset="0"/>
              </a:rPr>
              <a:t> </a:t>
            </a:r>
            <a:r>
              <a:rPr lang="ru-RU" altLang="uk-UA" i="1" dirty="0">
                <a:latin typeface="Arial" panose="020B0604020202020204" pitchFamily="34" charset="0"/>
                <a:ea typeface="Times New Roman" panose="02020603050405020304" pitchFamily="18" charset="0"/>
                <a:cs typeface="Arial" panose="020B0604020202020204" pitchFamily="34" charset="0"/>
              </a:rPr>
              <a:t>0,3 </a:t>
            </a:r>
            <a:r>
              <a:rPr lang="ru-RU" altLang="uk-UA" i="1" dirty="0" err="1" smtClean="0">
                <a:latin typeface="Arial" panose="020B0604020202020204" pitchFamily="34" charset="0"/>
                <a:ea typeface="Times New Roman" panose="02020603050405020304" pitchFamily="18" charset="0"/>
                <a:cs typeface="Arial" panose="020B0604020202020204" pitchFamily="34" charset="0"/>
              </a:rPr>
              <a:t>нм</a:t>
            </a:r>
            <a:r>
              <a:rPr lang="ru-RU" altLang="uk-UA" i="1" dirty="0">
                <a:latin typeface="Arial" panose="020B0604020202020204" pitchFamily="34" charset="0"/>
                <a:ea typeface="Times New Roman" panose="02020603050405020304" pitchFamily="18" charset="0"/>
                <a:cs typeface="Arial" panose="020B0604020202020204" pitchFamily="34" charset="0"/>
              </a:rPr>
              <a:t>.</a:t>
            </a:r>
            <a:endParaRPr lang="uk-UA" altLang="uk-UA" i="1" dirty="0">
              <a:solidFill>
                <a:schemeClr val="tx1"/>
              </a:solidFill>
              <a:sym typeface="Symbol" panose="05050102010706020507" pitchFamily="18" charset="2"/>
            </a:endParaRPr>
          </a:p>
        </p:txBody>
      </p:sp>
      <p:sp>
        <p:nvSpPr>
          <p:cNvPr id="18" name="Объект 6"/>
          <p:cNvSpPr>
            <a:spLocks noGrp="1"/>
          </p:cNvSpPr>
          <p:nvPr>
            <p:ph sz="half" idx="2"/>
          </p:nvPr>
        </p:nvSpPr>
        <p:spPr>
          <a:xfrm>
            <a:off x="179512" y="116632"/>
            <a:ext cx="8644857" cy="1512168"/>
          </a:xfrm>
        </p:spPr>
        <p:txBody>
          <a:bodyPr>
            <a:noAutofit/>
          </a:bodyPr>
          <a:lstStyle/>
          <a:p>
            <a:pPr marL="0" indent="0" algn="just">
              <a:buNone/>
            </a:pPr>
            <a:r>
              <a:rPr lang="ru-RU" sz="2400" b="1" dirty="0" smtClean="0">
                <a:solidFill>
                  <a:srgbClr val="600000"/>
                </a:solidFill>
              </a:rPr>
              <a:t>ГП «УКРМЕТРТЕСТСТАНДАРТ» разрабатывает и изготавливает рабочие эталоны для обеспечения единства измерений в сфере здравоохранения</a:t>
            </a:r>
            <a:endParaRPr lang="uk-UA" sz="2400" b="1" dirty="0">
              <a:solidFill>
                <a:srgbClr val="600000"/>
              </a:solidFill>
            </a:endParaRPr>
          </a:p>
        </p:txBody>
      </p:sp>
      <p:sp>
        <p:nvSpPr>
          <p:cNvPr id="3" name="Объект 2"/>
          <p:cNvSpPr>
            <a:spLocks noGrp="1"/>
          </p:cNvSpPr>
          <p:nvPr>
            <p:ph sz="half" idx="4294967295"/>
          </p:nvPr>
        </p:nvSpPr>
        <p:spPr>
          <a:xfrm>
            <a:off x="685590" y="1202435"/>
            <a:ext cx="7632700" cy="520700"/>
          </a:xfrm>
        </p:spPr>
        <p:txBody>
          <a:bodyPr/>
          <a:lstStyle/>
          <a:p>
            <a:pPr marL="0" indent="0">
              <a:buNone/>
            </a:pPr>
            <a:r>
              <a:rPr lang="ru-RU" sz="2400" b="1" i="1" dirty="0">
                <a:solidFill>
                  <a:schemeClr val="tx1"/>
                </a:solidFill>
              </a:rPr>
              <a:t>Комплект нейтральных светофильтров КСС-02У</a:t>
            </a:r>
            <a:r>
              <a:rPr lang="uk-UA" sz="2400" b="1" i="1" dirty="0">
                <a:solidFill>
                  <a:schemeClr val="tx1"/>
                </a:solidFill>
              </a:rPr>
              <a:t> </a:t>
            </a:r>
            <a:endParaRPr lang="uk-UA" sz="2400" b="1" dirty="0">
              <a:solidFill>
                <a:schemeClr val="tx1"/>
              </a:solidFill>
            </a:endParaRPr>
          </a:p>
          <a:p>
            <a:endParaRPr lang="uk-UA" dirty="0"/>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4097" name="Рисунок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834303"/>
            <a:ext cx="2186039" cy="232483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915816" y="1996433"/>
            <a:ext cx="5544616" cy="1938992"/>
          </a:xfrm>
          <a:prstGeom prst="rect">
            <a:avLst/>
          </a:prstGeom>
        </p:spPr>
        <p:txBody>
          <a:bodyPr wrap="square">
            <a:spAutoFit/>
          </a:bodyPr>
          <a:lstStyle/>
          <a:p>
            <a:pPr lvl="0" algn="just" eaLnBrk="0" hangingPunct="0"/>
            <a:r>
              <a:rPr lang="ru-RU" altLang="uk-UA" sz="2000" i="1" dirty="0">
                <a:latin typeface="Arial" panose="020B0604020202020204" pitchFamily="34" charset="0"/>
                <a:ea typeface="Times New Roman" panose="02020603050405020304" pitchFamily="18" charset="0"/>
                <a:cs typeface="Arial" panose="020B0604020202020204" pitchFamily="34" charset="0"/>
              </a:rPr>
              <a:t>Предназначен для поверки (калибровки) анализаторов биохимических, фотометров общего назначения, спектрофотометров ультрафиолетовой, видимой и ближней инфракрасной области спектра. </a:t>
            </a:r>
            <a:endParaRPr lang="uk-UA" altLang="uk-UA" sz="2000" i="1" dirty="0"/>
          </a:p>
        </p:txBody>
      </p:sp>
    </p:spTree>
    <p:extLst>
      <p:ext uri="{BB962C8B-B14F-4D97-AF65-F5344CB8AC3E}">
        <p14:creationId xmlns:p14="http://schemas.microsoft.com/office/powerpoint/2010/main" val="31859539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sp>
        <p:nvSpPr>
          <p:cNvPr id="18" name="Объект 6"/>
          <p:cNvSpPr>
            <a:spLocks noGrp="1"/>
          </p:cNvSpPr>
          <p:nvPr>
            <p:ph sz="half" idx="1"/>
          </p:nvPr>
        </p:nvSpPr>
        <p:spPr>
          <a:xfrm>
            <a:off x="899592" y="281269"/>
            <a:ext cx="7344816" cy="720080"/>
          </a:xfrm>
        </p:spPr>
        <p:txBody>
          <a:bodyPr>
            <a:noAutofit/>
          </a:bodyPr>
          <a:lstStyle/>
          <a:p>
            <a:pPr marL="0" indent="0">
              <a:buNone/>
            </a:pPr>
            <a:r>
              <a:rPr lang="ru-RU" sz="2400" b="1" i="1" dirty="0">
                <a:solidFill>
                  <a:schemeClr val="tx1"/>
                </a:solidFill>
              </a:rPr>
              <a:t>Комплект нейтральных светофильтров КНП-02</a:t>
            </a:r>
            <a:endParaRPr lang="uk-UA" sz="2400" b="1" i="1" dirty="0">
              <a:solidFill>
                <a:schemeClr val="tx1"/>
              </a:solidFill>
            </a:endParaRPr>
          </a:p>
        </p:txBody>
      </p:sp>
      <p:sp>
        <p:nvSpPr>
          <p:cNvPr id="8" name="Объект 6"/>
          <p:cNvSpPr>
            <a:spLocks noGrp="1"/>
          </p:cNvSpPr>
          <p:nvPr>
            <p:ph sz="half" idx="2"/>
          </p:nvPr>
        </p:nvSpPr>
        <p:spPr>
          <a:xfrm>
            <a:off x="197768" y="3789040"/>
            <a:ext cx="8748464" cy="2520280"/>
          </a:xfrm>
        </p:spPr>
        <p:txBody>
          <a:bodyPr>
            <a:noAutofit/>
          </a:bodyPr>
          <a:lstStyle/>
          <a:p>
            <a:pPr marL="0" indent="0">
              <a:spcBef>
                <a:spcPts val="600"/>
              </a:spcBef>
              <a:buNone/>
            </a:pPr>
            <a:r>
              <a:rPr lang="ru-RU"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Предназначен </a:t>
            </a:r>
            <a:r>
              <a:rPr lang="ru-RU" i="1" dirty="0">
                <a:solidFill>
                  <a:schemeClr val="tx1"/>
                </a:solidFill>
                <a:latin typeface="Arial" panose="020B0604020202020204" pitchFamily="34" charset="0"/>
                <a:ea typeface="Times New Roman" panose="02020603050405020304" pitchFamily="18" charset="0"/>
                <a:cs typeface="Arial" panose="020B0604020202020204" pitchFamily="34" charset="0"/>
              </a:rPr>
              <a:t>для поверки (калибровки) иммуноферментных анализаторов (фотометров).</a:t>
            </a:r>
            <a:endParaRPr lang="uk-UA" i="1"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0" indent="0">
              <a:spcBef>
                <a:spcPts val="0"/>
              </a:spcBef>
              <a:buNone/>
            </a:pPr>
            <a:r>
              <a:rPr lang="ru-RU" i="1" dirty="0">
                <a:latin typeface="Arial" panose="020B0604020202020204" pitchFamily="34" charset="0"/>
                <a:ea typeface="Times New Roman" panose="02020603050405020304" pitchFamily="18" charset="0"/>
                <a:cs typeface="Arial" panose="020B0604020202020204" pitchFamily="34" charset="0"/>
              </a:rPr>
              <a:t>Комплект состоит из шести нейтральных светофильтров, помещенных в специальную оправу. Номинальные </a:t>
            </a:r>
            <a:r>
              <a:rPr lang="ru-RU" i="1" dirty="0" smtClean="0">
                <a:latin typeface="Arial" panose="020B0604020202020204" pitchFamily="34" charset="0"/>
                <a:ea typeface="Times New Roman" panose="02020603050405020304" pitchFamily="18" charset="0"/>
                <a:cs typeface="Arial" panose="020B0604020202020204" pitchFamily="34" charset="0"/>
              </a:rPr>
              <a:t>значения коэффициента </a:t>
            </a:r>
            <a:r>
              <a:rPr lang="ru-RU" i="1" dirty="0">
                <a:latin typeface="Arial" panose="020B0604020202020204" pitchFamily="34" charset="0"/>
                <a:ea typeface="Times New Roman" panose="02020603050405020304" pitchFamily="18" charset="0"/>
                <a:cs typeface="Arial" panose="020B0604020202020204" pitchFamily="34" charset="0"/>
              </a:rPr>
              <a:t>направленного пропускания от 0,3 до 70 %.</a:t>
            </a:r>
            <a:endParaRPr lang="uk-UA" i="1" dirty="0">
              <a:latin typeface="Arial" panose="020B0604020202020204" pitchFamily="34" charset="0"/>
              <a:ea typeface="Times New Roman" panose="02020603050405020304" pitchFamily="18" charset="0"/>
              <a:cs typeface="Arial" panose="020B0604020202020204" pitchFamily="34" charset="0"/>
            </a:endParaRPr>
          </a:p>
          <a:p>
            <a:pPr marL="0" indent="0">
              <a:spcBef>
                <a:spcPts val="600"/>
              </a:spcBef>
              <a:buNone/>
            </a:pPr>
            <a:r>
              <a:rPr lang="ru-RU" i="1" dirty="0">
                <a:latin typeface="Arial" panose="020B0604020202020204" pitchFamily="34" charset="0"/>
                <a:ea typeface="Times New Roman" panose="02020603050405020304" pitchFamily="18" charset="0"/>
                <a:cs typeface="Arial" panose="020B0604020202020204" pitchFamily="34" charset="0"/>
              </a:rPr>
              <a:t>Расширенная неопределенность значений спектрального коэффициента направленного пропускания</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sym typeface="Symbol" panose="05050102010706020507" pitchFamily="18" charset="2"/>
              </a:rPr>
              <a:t> </a:t>
            </a:r>
            <a:r>
              <a:rPr lang="en-US" altLang="uk-UA" i="1" dirty="0">
                <a:latin typeface="Arial" panose="020B0604020202020204" pitchFamily="34" charset="0"/>
                <a:ea typeface="Times New Roman" panose="02020603050405020304" pitchFamily="18" charset="0"/>
                <a:sym typeface="Symbol" panose="05050102010706020507" pitchFamily="18" charset="2"/>
              </a:rPr>
              <a:t>(</a:t>
            </a:r>
            <a:r>
              <a:rPr lang="ru-RU" altLang="uk-UA" i="1" dirty="0" smtClean="0">
                <a:latin typeface="Arial" panose="020B0604020202020204" pitchFamily="34" charset="0"/>
                <a:ea typeface="Times New Roman" panose="02020603050405020304" pitchFamily="18" charset="0"/>
                <a:cs typeface="Arial" panose="020B0604020202020204" pitchFamily="34" charset="0"/>
              </a:rPr>
              <a:t>0,1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latin typeface="Arial" panose="020B0604020202020204" pitchFamily="34" charset="0"/>
                <a:ea typeface="Times New Roman" panose="02020603050405020304" pitchFamily="18" charset="0"/>
                <a:cs typeface="Arial" panose="020B0604020202020204" pitchFamily="34" charset="0"/>
              </a:rPr>
              <a:t>0,3</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rPr>
              <a:t>% – в спектральном диапазоне от </a:t>
            </a:r>
            <a:r>
              <a:rPr lang="ru-RU" altLang="uk-UA" i="1" dirty="0" smtClean="0">
                <a:latin typeface="Arial" panose="020B0604020202020204" pitchFamily="34" charset="0"/>
                <a:ea typeface="Times New Roman" panose="02020603050405020304" pitchFamily="18" charset="0"/>
                <a:cs typeface="Arial" panose="020B0604020202020204" pitchFamily="34" charset="0"/>
              </a:rPr>
              <a:t>400 до </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700</a:t>
            </a:r>
            <a:r>
              <a:rPr lang="ru-RU" altLang="uk-UA" i="1" dirty="0" smtClean="0">
                <a:latin typeface="Arial" panose="020B0604020202020204" pitchFamily="34" charset="0"/>
                <a:ea typeface="Times New Roman" panose="02020603050405020304" pitchFamily="18" charset="0"/>
                <a:cs typeface="Arial" panose="020B0604020202020204" pitchFamily="34" charset="0"/>
              </a:rPr>
              <a:t> </a:t>
            </a:r>
            <a:r>
              <a:rPr lang="ru-RU" altLang="uk-UA" i="1" dirty="0" err="1" smtClean="0">
                <a:latin typeface="Arial" panose="020B0604020202020204" pitchFamily="34" charset="0"/>
                <a:ea typeface="Times New Roman" panose="02020603050405020304" pitchFamily="18" charset="0"/>
                <a:cs typeface="Arial" panose="020B0604020202020204" pitchFamily="34" charset="0"/>
              </a:rPr>
              <a:t>нм</a:t>
            </a:r>
            <a:r>
              <a:rPr lang="ru-RU" altLang="uk-UA" i="1" dirty="0" smtClean="0">
                <a:latin typeface="Arial" panose="020B0604020202020204" pitchFamily="34" charset="0"/>
                <a:ea typeface="Times New Roman" panose="02020603050405020304" pitchFamily="18" charset="0"/>
                <a:cs typeface="Arial" panose="020B0604020202020204" pitchFamily="34" charset="0"/>
              </a:rPr>
              <a:t> </a:t>
            </a:r>
            <a:endParaRPr lang="ru-RU" i="1"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p:txBody>
      </p:sp>
      <p:sp>
        <p:nvSpPr>
          <p:cNvPr id="2"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uk-UA"/>
          </a:p>
        </p:txBody>
      </p:sp>
      <p:pic>
        <p:nvPicPr>
          <p:cNvPr id="1026" name="Рисунок 1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43808" y="1001349"/>
            <a:ext cx="2844498" cy="2618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428083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effectLst/>
      </p:bgPr>
    </p:bg>
    <p:spTree>
      <p:nvGrpSpPr>
        <p:cNvPr id="1" name=""/>
        <p:cNvGrpSpPr/>
        <p:nvPr/>
      </p:nvGrpSpPr>
      <p:grpSpPr>
        <a:xfrm>
          <a:off x="0" y="0"/>
          <a:ext cx="0" cy="0"/>
          <a:chOff x="0" y="0"/>
          <a:chExt cx="0" cy="0"/>
        </a:xfrm>
      </p:grpSpPr>
      <p:pic>
        <p:nvPicPr>
          <p:cNvPr id="8" name="Picture 7"/>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27784" y="1178877"/>
            <a:ext cx="3312368" cy="229623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9"/>
          <p:cNvSpPr>
            <a:spLocks noGrp="1" noChangeArrowheads="1"/>
          </p:cNvSpPr>
          <p:nvPr>
            <p:ph sz="half" idx="1"/>
          </p:nvPr>
        </p:nvSpPr>
        <p:spPr bwMode="auto">
          <a:xfrm>
            <a:off x="71500" y="3475107"/>
            <a:ext cx="8892988" cy="3174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Стандартные образцы предназначены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для поверки (калибровки) автоматических и полуавтоматических биохимических анализаторов.</a:t>
            </a:r>
            <a:endParaRPr lang="uk-UA"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0" indent="0" algn="just" eaLnBrk="0" hangingPunct="0">
              <a:spcBef>
                <a:spcPts val="0"/>
              </a:spcBef>
              <a:buNone/>
            </a:pPr>
            <a:r>
              <a:rPr lang="ru-RU" altLang="uk-UA" i="1" dirty="0" err="1" smtClean="0">
                <a:solidFill>
                  <a:schemeClr val="tx1"/>
                </a:solidFill>
                <a:latin typeface="Arial" panose="020B0604020202020204" pitchFamily="34" charset="0"/>
                <a:ea typeface="Times New Roman" panose="02020603050405020304" pitchFamily="18" charset="0"/>
                <a:cs typeface="Arial" panose="020B0604020202020204" pitchFamily="34" charset="0"/>
              </a:rPr>
              <a:t>Характеризация</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СО производится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по спектральному коэффициенту направленного пропускания и оптической плотности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в диапазонах длинах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волн: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345 </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355</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400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410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500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510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(540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550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(570</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solidFill>
                  <a:schemeClr val="tx1"/>
                </a:solidFill>
                <a:latin typeface="Arial" panose="020B0604020202020204" pitchFamily="34" charset="0"/>
                <a:ea typeface="Times New Roman" panose="02020603050405020304" pitchFamily="18" charset="0"/>
                <a:cs typeface="Arial" panose="020B0604020202020204" pitchFamily="34" charset="0"/>
              </a:rPr>
              <a:t>580</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a:t>
            </a:r>
            <a:r>
              <a:rPr lang="ru-RU" altLang="uk-UA" i="1" dirty="0" err="1">
                <a:solidFill>
                  <a:schemeClr val="tx1"/>
                </a:solidFill>
                <a:latin typeface="Arial" panose="020B0604020202020204" pitchFamily="34" charset="0"/>
                <a:ea typeface="Times New Roman" panose="02020603050405020304" pitchFamily="18" charset="0"/>
                <a:cs typeface="Arial" panose="020B0604020202020204" pitchFamily="34" charset="0"/>
              </a:rPr>
              <a:t>нм</a:t>
            </a:r>
            <a:r>
              <a:rPr lang="ru-RU" altLang="uk-UA" i="1" dirty="0">
                <a:solidFill>
                  <a:schemeClr val="tx1"/>
                </a:solidFill>
                <a:latin typeface="Arial" panose="020B0604020202020204" pitchFamily="34" charset="0"/>
                <a:ea typeface="Times New Roman" panose="02020603050405020304" pitchFamily="18" charset="0"/>
                <a:cs typeface="Arial" panose="020B0604020202020204" pitchFamily="34" charset="0"/>
              </a:rPr>
              <a:t> с шагом 1 </a:t>
            </a:r>
            <a:r>
              <a:rPr lang="ru-RU" altLang="uk-UA" i="1" dirty="0" err="1">
                <a:latin typeface="Arial" panose="020B0604020202020204" pitchFamily="34" charset="0"/>
                <a:ea typeface="Times New Roman" panose="02020603050405020304" pitchFamily="18" charset="0"/>
                <a:cs typeface="Arial" panose="020B0604020202020204" pitchFamily="34" charset="0"/>
              </a:rPr>
              <a:t>нм</a:t>
            </a:r>
            <a:r>
              <a:rPr lang="ru-RU" altLang="uk-UA" i="1" dirty="0">
                <a:latin typeface="Arial" panose="020B0604020202020204" pitchFamily="34" charset="0"/>
                <a:ea typeface="Times New Roman" panose="02020603050405020304" pitchFamily="18" charset="0"/>
                <a:cs typeface="Arial" panose="020B0604020202020204" pitchFamily="34" charset="0"/>
              </a:rPr>
              <a:t> </a:t>
            </a:r>
            <a:r>
              <a:rPr lang="ru-RU" i="1" dirty="0">
                <a:latin typeface="Arial" panose="020B0604020202020204" pitchFamily="34" charset="0"/>
                <a:ea typeface="Times New Roman" panose="02020603050405020304" pitchFamily="18" charset="0"/>
                <a:cs typeface="Arial" panose="020B0604020202020204" pitchFamily="34" charset="0"/>
              </a:rPr>
              <a:t>при температурах растворов (20 </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i="1" dirty="0">
                <a:latin typeface="Arial" panose="020B0604020202020204" pitchFamily="34" charset="0"/>
                <a:ea typeface="Times New Roman" panose="02020603050405020304" pitchFamily="18" charset="0"/>
                <a:cs typeface="Arial" panose="020B0604020202020204" pitchFamily="34" charset="0"/>
              </a:rPr>
              <a:t> 0,1) </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i="1" dirty="0">
                <a:latin typeface="Arial" panose="020B0604020202020204" pitchFamily="34" charset="0"/>
                <a:ea typeface="Times New Roman" panose="02020603050405020304" pitchFamily="18" charset="0"/>
                <a:cs typeface="Arial" panose="020B0604020202020204" pitchFamily="34" charset="0"/>
              </a:rPr>
              <a:t>С и (37 </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i="1" dirty="0">
                <a:latin typeface="Arial" panose="020B0604020202020204" pitchFamily="34" charset="0"/>
                <a:ea typeface="Times New Roman" panose="02020603050405020304" pitchFamily="18" charset="0"/>
                <a:cs typeface="Arial" panose="020B0604020202020204" pitchFamily="34" charset="0"/>
              </a:rPr>
              <a:t> 0,1) </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ru-RU" i="1" dirty="0">
                <a:latin typeface="Arial" panose="020B0604020202020204" pitchFamily="34" charset="0"/>
                <a:ea typeface="Times New Roman" panose="02020603050405020304" pitchFamily="18" charset="0"/>
                <a:cs typeface="Arial" panose="020B0604020202020204" pitchFamily="34" charset="0"/>
              </a:rPr>
              <a:t>С. </a:t>
            </a:r>
            <a:endParaRPr lang="uk-UA" i="1" dirty="0">
              <a:latin typeface="Arial" panose="020B0604020202020204" pitchFamily="34" charset="0"/>
              <a:ea typeface="Times New Roman" panose="02020603050405020304" pitchFamily="18" charset="0"/>
              <a:cs typeface="Arial" panose="020B0604020202020204" pitchFamily="34" charset="0"/>
            </a:endParaRPr>
          </a:p>
          <a:p>
            <a:pPr marL="0" indent="0">
              <a:spcBef>
                <a:spcPts val="600"/>
              </a:spcBef>
              <a:buNone/>
            </a:pPr>
            <a:r>
              <a:rPr lang="ru-RU" i="1" dirty="0" smtClean="0">
                <a:latin typeface="Arial" panose="020B0604020202020204" pitchFamily="34" charset="0"/>
                <a:ea typeface="Times New Roman" panose="02020603050405020304" pitchFamily="18" charset="0"/>
                <a:cs typeface="Arial" panose="020B0604020202020204" pitchFamily="34" charset="0"/>
              </a:rPr>
              <a:t>Расширенная </a:t>
            </a:r>
            <a:r>
              <a:rPr lang="ru-RU" i="1" dirty="0">
                <a:latin typeface="Arial" panose="020B0604020202020204" pitchFamily="34" charset="0"/>
                <a:ea typeface="Times New Roman" panose="02020603050405020304" pitchFamily="18" charset="0"/>
                <a:cs typeface="Arial" panose="020B0604020202020204" pitchFamily="34" charset="0"/>
              </a:rPr>
              <a:t>неопределенность измерения </a:t>
            </a:r>
            <a:r>
              <a:rPr lang="ru-RU" i="1" dirty="0" smtClean="0">
                <a:latin typeface="Arial" panose="020B0604020202020204" pitchFamily="34" charset="0"/>
                <a:ea typeface="Times New Roman" panose="02020603050405020304" pitchFamily="18" charset="0"/>
                <a:cs typeface="Arial" panose="020B0604020202020204" pitchFamily="34" charset="0"/>
              </a:rPr>
              <a:t>коэффициента </a:t>
            </a:r>
            <a:r>
              <a:rPr lang="ru-RU" i="1" dirty="0">
                <a:latin typeface="Arial" panose="020B0604020202020204" pitchFamily="34" charset="0"/>
                <a:ea typeface="Times New Roman" panose="02020603050405020304" pitchFamily="18" charset="0"/>
                <a:cs typeface="Arial" panose="020B0604020202020204" pitchFamily="34" charset="0"/>
              </a:rPr>
              <a:t>направленного пропускания</a:t>
            </a:r>
            <a:r>
              <a:rPr lang="ru-RU"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a:t>
            </a:r>
            <a:r>
              <a:rPr lang="en-US"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latin typeface="Arial" panose="020B0604020202020204" pitchFamily="34" charset="0"/>
                <a:ea typeface="Times New Roman" panose="02020603050405020304" pitchFamily="18" charset="0"/>
                <a:sym typeface="Symbol" panose="05050102010706020507" pitchFamily="18" charset="2"/>
              </a:rPr>
              <a:t> </a:t>
            </a:r>
            <a:r>
              <a:rPr lang="en-US" altLang="uk-UA" i="1" dirty="0">
                <a:latin typeface="Arial" panose="020B0604020202020204" pitchFamily="34" charset="0"/>
                <a:ea typeface="Times New Roman" panose="02020603050405020304" pitchFamily="18" charset="0"/>
                <a:sym typeface="Symbol" panose="05050102010706020507" pitchFamily="18" charset="2"/>
              </a:rPr>
              <a:t>(</a:t>
            </a:r>
            <a:r>
              <a:rPr lang="ru-RU" altLang="uk-UA" i="1" dirty="0" smtClean="0">
                <a:latin typeface="Arial" panose="020B0604020202020204" pitchFamily="34" charset="0"/>
                <a:ea typeface="Times New Roman" panose="02020603050405020304" pitchFamily="18" charset="0"/>
                <a:cs typeface="Arial" panose="020B0604020202020204" pitchFamily="34" charset="0"/>
              </a:rPr>
              <a:t>0,05 </a:t>
            </a:r>
            <a:r>
              <a:rPr lang="ru-RU" altLang="uk-UA" i="1" dirty="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smtClean="0">
                <a:latin typeface="Arial" panose="020B0604020202020204" pitchFamily="34" charset="0"/>
                <a:ea typeface="Times New Roman" panose="02020603050405020304" pitchFamily="18" charset="0"/>
                <a:cs typeface="Arial" panose="020B0604020202020204" pitchFamily="34" charset="0"/>
              </a:rPr>
              <a:t>0,6</a:t>
            </a:r>
            <a:r>
              <a:rPr lang="ru-RU" altLang="uk-UA" i="1" dirty="0" smtClean="0">
                <a:latin typeface="Arial" panose="020B0604020202020204" pitchFamily="34" charset="0"/>
                <a:ea typeface="Times New Roman" panose="02020603050405020304" pitchFamily="18" charset="0"/>
                <a:cs typeface="Arial" panose="020B0604020202020204" pitchFamily="34" charset="0"/>
                <a:sym typeface="Symbol" panose="05050102010706020507" pitchFamily="18" charset="2"/>
              </a:rPr>
              <a:t>) </a:t>
            </a:r>
            <a:r>
              <a:rPr lang="ru-RU" altLang="uk-UA" i="1" dirty="0">
                <a:latin typeface="Arial" panose="020B0604020202020204" pitchFamily="34" charset="0"/>
                <a:ea typeface="Times New Roman" panose="02020603050405020304" pitchFamily="18" charset="0"/>
                <a:cs typeface="Arial" panose="020B0604020202020204" pitchFamily="34" charset="0"/>
              </a:rPr>
              <a:t>% </a:t>
            </a:r>
            <a:endParaRPr lang="ru-RU" i="1" dirty="0">
              <a:latin typeface="Arial" panose="020B0604020202020204" pitchFamily="34" charset="0"/>
              <a:ea typeface="Times New Roman" panose="02020603050405020304" pitchFamily="18" charset="0"/>
              <a:cs typeface="Arial" panose="020B0604020202020204" pitchFamily="34" charset="0"/>
            </a:endParaRPr>
          </a:p>
        </p:txBody>
      </p:sp>
      <p:sp>
        <p:nvSpPr>
          <p:cNvPr id="3" name="Прямоугольник 2"/>
          <p:cNvSpPr/>
          <p:nvPr/>
        </p:nvSpPr>
        <p:spPr>
          <a:xfrm>
            <a:off x="251520" y="218101"/>
            <a:ext cx="8424936" cy="1200329"/>
          </a:xfrm>
          <a:prstGeom prst="rect">
            <a:avLst/>
          </a:prstGeom>
        </p:spPr>
        <p:txBody>
          <a:bodyPr wrap="square">
            <a:spAutoFit/>
          </a:bodyPr>
          <a:lstStyle/>
          <a:p>
            <a:pPr marL="180975" lvl="1" algn="just" eaLnBrk="0" hangingPunct="0"/>
            <a:r>
              <a:rPr lang="ru-RU" sz="2400" b="1" i="1" dirty="0" smtClean="0"/>
              <a:t>Стандартные образцы спектральных </a:t>
            </a:r>
            <a:r>
              <a:rPr lang="ru-RU" sz="2400" b="1" i="1" dirty="0"/>
              <a:t>коэффициентов пропускания и оптической </a:t>
            </a:r>
            <a:r>
              <a:rPr lang="ru-RU" sz="2400" b="1" i="1" dirty="0" smtClean="0"/>
              <a:t>плотности</a:t>
            </a:r>
            <a:endParaRPr lang="uk-UA" sz="2400" b="1" i="1" dirty="0"/>
          </a:p>
        </p:txBody>
      </p:sp>
    </p:spTree>
    <p:extLst>
      <p:ext uri="{BB962C8B-B14F-4D97-AF65-F5344CB8AC3E}">
        <p14:creationId xmlns:p14="http://schemas.microsoft.com/office/powerpoint/2010/main" val="46283989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4_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9325</TotalTime>
  <Words>866</Words>
  <Application>Microsoft Office PowerPoint</Application>
  <PresentationFormat>Экран (4:3)</PresentationFormat>
  <Paragraphs>104</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4_Тема Office</vt:lpstr>
      <vt:lpstr>ГП “Укрметртестстандарт”</vt:lpstr>
      <vt:lpstr>Презентация PowerPoint</vt:lpstr>
      <vt:lpstr> Действие Технического регламента законодательно регулируемых средств измерительной техники распространяется на: </vt:lpstr>
      <vt:lpstr>Процедуры оценки соответствия:</vt:lpstr>
      <vt:lpstr>Поверка законодательно регулируемых средств измерительной техники проводится в соответствии с «Порядком проведения поверки законодательно регулируемых средств измерительной техники, пребывающих в эксплуатации, и оформления ее результатов». Перечень законодательно регулируемых средств измерительной техники установлен  «Перечнем категорий законодательно регулируемых средств измерительной техники, подлежащих периодической поверке». Межповерочные интервалы законодательно регулируемых средств измерительной техники установлены «Межповерочными интервалами законодательно регулируемых средств измерительной техники, пребывающих в эксплуатации, по категориям»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none</dc:creator>
  <cp:lastModifiedBy>home</cp:lastModifiedBy>
  <cp:revision>595</cp:revision>
  <dcterms:created xsi:type="dcterms:W3CDTF">2010-02-09T09:23:54Z</dcterms:created>
  <dcterms:modified xsi:type="dcterms:W3CDTF">2018-04-22T16:06:22Z</dcterms:modified>
</cp:coreProperties>
</file>